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6" r:id="rId1"/>
  </p:sldMasterIdLst>
  <p:notesMasterIdLst>
    <p:notesMasterId r:id="rId39"/>
  </p:notesMasterIdLst>
  <p:handoutMasterIdLst>
    <p:handoutMasterId r:id="rId40"/>
  </p:handoutMasterIdLst>
  <p:sldIdLst>
    <p:sldId id="256" r:id="rId2"/>
    <p:sldId id="461" r:id="rId3"/>
    <p:sldId id="541" r:id="rId4"/>
    <p:sldId id="542" r:id="rId5"/>
    <p:sldId id="543" r:id="rId6"/>
    <p:sldId id="544" r:id="rId7"/>
    <p:sldId id="546" r:id="rId8"/>
    <p:sldId id="570" r:id="rId9"/>
    <p:sldId id="547" r:id="rId10"/>
    <p:sldId id="545" r:id="rId11"/>
    <p:sldId id="549" r:id="rId12"/>
    <p:sldId id="552" r:id="rId13"/>
    <p:sldId id="553" r:id="rId14"/>
    <p:sldId id="554" r:id="rId15"/>
    <p:sldId id="555" r:id="rId16"/>
    <p:sldId id="556" r:id="rId17"/>
    <p:sldId id="557" r:id="rId18"/>
    <p:sldId id="558" r:id="rId19"/>
    <p:sldId id="559" r:id="rId20"/>
    <p:sldId id="560" r:id="rId21"/>
    <p:sldId id="563" r:id="rId22"/>
    <p:sldId id="460" r:id="rId23"/>
    <p:sldId id="564" r:id="rId24"/>
    <p:sldId id="567" r:id="rId25"/>
    <p:sldId id="572" r:id="rId26"/>
    <p:sldId id="459" r:id="rId27"/>
    <p:sldId id="465" r:id="rId28"/>
    <p:sldId id="464" r:id="rId29"/>
    <p:sldId id="466" r:id="rId30"/>
    <p:sldId id="539" r:id="rId31"/>
    <p:sldId id="467" r:id="rId32"/>
    <p:sldId id="568" r:id="rId33"/>
    <p:sldId id="441" r:id="rId34"/>
    <p:sldId id="573" r:id="rId35"/>
    <p:sldId id="574" r:id="rId36"/>
    <p:sldId id="569" r:id="rId37"/>
    <p:sldId id="442" r:id="rId38"/>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charset="0"/>
        <a:ea typeface="+mn-ea"/>
        <a:cs typeface="Times New Roman" pitchFamily="18" charset="0"/>
      </a:defRPr>
    </a:lvl1pPr>
    <a:lvl2pPr marL="457200" algn="l" rtl="0" fontAlgn="base">
      <a:spcBef>
        <a:spcPct val="0"/>
      </a:spcBef>
      <a:spcAft>
        <a:spcPct val="0"/>
      </a:spcAft>
      <a:defRPr sz="2000" kern="1200">
        <a:solidFill>
          <a:schemeClr val="tx1"/>
        </a:solidFill>
        <a:latin typeface="Arial" charset="0"/>
        <a:ea typeface="+mn-ea"/>
        <a:cs typeface="Times New Roman" pitchFamily="18" charset="0"/>
      </a:defRPr>
    </a:lvl2pPr>
    <a:lvl3pPr marL="914400" algn="l" rtl="0" fontAlgn="base">
      <a:spcBef>
        <a:spcPct val="0"/>
      </a:spcBef>
      <a:spcAft>
        <a:spcPct val="0"/>
      </a:spcAft>
      <a:defRPr sz="20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20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 Vieille" initials="jv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6600"/>
    <a:srgbClr val="FF00FF"/>
    <a:srgbClr val="800080"/>
    <a:srgbClr val="D60093"/>
    <a:srgbClr val="CC3399"/>
    <a:srgbClr val="00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4" autoAdjust="0"/>
    <p:restoredTop sz="89649" autoAdjust="0"/>
  </p:normalViewPr>
  <p:slideViewPr>
    <p:cSldViewPr>
      <p:cViewPr varScale="1">
        <p:scale>
          <a:sx n="67" d="100"/>
          <a:sy n="67" d="100"/>
        </p:scale>
        <p:origin x="-15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712" y="-12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hdr" sz="quarter"/>
          </p:nvPr>
        </p:nvSpPr>
        <p:spPr bwMode="auto">
          <a:xfrm>
            <a:off x="93663" y="76200"/>
            <a:ext cx="5513387"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000"/>
            </a:lvl1pPr>
          </a:lstStyle>
          <a:p>
            <a:r>
              <a:rPr lang="en-GB" smtClean="0"/>
              <a:t>5_14_ISA8895_Interoperability_B2O_Methodology</a:t>
            </a:r>
            <a:endParaRPr lang="en-GB"/>
          </a:p>
        </p:txBody>
      </p:sp>
      <p:sp>
        <p:nvSpPr>
          <p:cNvPr id="7" name="Rectangle 11"/>
          <p:cNvSpPr>
            <a:spLocks noGrp="1" noChangeArrowheads="1"/>
          </p:cNvSpPr>
          <p:nvPr>
            <p:ph type="dt" sz="quarter" idx="1"/>
          </p:nvPr>
        </p:nvSpPr>
        <p:spPr bwMode="auto">
          <a:xfrm>
            <a:off x="5454650" y="69850"/>
            <a:ext cx="1566863"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000"/>
            </a:lvl1pPr>
          </a:lstStyle>
          <a:p>
            <a:fld id="{EF8DF3C7-4AF5-49AB-9411-8A7DD2213D93}" type="datetime1">
              <a:rPr lang="fr-FR" smtClean="0"/>
              <a:pPr/>
              <a:t>23/05/2011</a:t>
            </a:fld>
            <a:endParaRPr lang="en-GB"/>
          </a:p>
        </p:txBody>
      </p:sp>
      <p:sp>
        <p:nvSpPr>
          <p:cNvPr id="9" name="Rectangle 13"/>
          <p:cNvSpPr>
            <a:spLocks noGrp="1" noChangeArrowheads="1"/>
          </p:cNvSpPr>
          <p:nvPr>
            <p:ph type="sldNum" sz="quarter" idx="3"/>
          </p:nvPr>
        </p:nvSpPr>
        <p:spPr bwMode="auto">
          <a:xfrm>
            <a:off x="3981450" y="965358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000"/>
            </a:lvl1pPr>
          </a:lstStyle>
          <a:p>
            <a:fld id="{3E7D5D16-4D39-4CE1-9CBA-808AD169F3C2}" type="slidenum">
              <a:rPr lang="en-GB"/>
              <a:pPr/>
              <a:t>‹N°›</a:t>
            </a:fld>
            <a:endParaRPr lang="en-GB"/>
          </a:p>
        </p:txBody>
      </p:sp>
      <p:pic>
        <p:nvPicPr>
          <p:cNvPr id="8" name="Image 7" descr="license.img"/>
          <p:cNvPicPr>
            <a:picLocks/>
          </p:cNvPicPr>
          <p:nvPr/>
        </p:nvPicPr>
        <p:blipFill>
          <a:blip r:embed="rId2" cstate="print"/>
          <a:stretch>
            <a:fillRect/>
          </a:stretch>
        </p:blipFill>
        <p:spPr>
          <a:xfrm>
            <a:off x="502518" y="9807708"/>
            <a:ext cx="591320" cy="267117"/>
          </a:xfrm>
          <a:prstGeom prst="rect">
            <a:avLst/>
          </a:prstGeom>
        </p:spPr>
      </p:pic>
      <p:sp>
        <p:nvSpPr>
          <p:cNvPr id="12" name="ZoneTexte 8"/>
          <p:cNvSpPr txBox="1"/>
          <p:nvPr/>
        </p:nvSpPr>
        <p:spPr>
          <a:xfrm>
            <a:off x="1029370" y="9747304"/>
            <a:ext cx="4199260" cy="338554"/>
          </a:xfrm>
          <a:prstGeom prst="rect">
            <a:avLst/>
          </a:prstGeom>
          <a:noFill/>
        </p:spPr>
        <p:txBody>
          <a:bodyPr vert="horz" wrap="square" rtlCol="0">
            <a:spAutoFit/>
          </a:bodyPr>
          <a:lstStyle>
            <a:defPPr>
              <a:defRPr lang="fr-FR"/>
            </a:defPPr>
            <a:lvl1pPr algn="l" rtl="0" eaLnBrk="0" fontAlgn="base" hangingPunct="0">
              <a:spcBef>
                <a:spcPct val="0"/>
              </a:spcBef>
              <a:spcAft>
                <a:spcPct val="0"/>
              </a:spcAft>
              <a:defRPr sz="2000"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sz="2000"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sz="2000"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sz="2000"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sz="2000" kern="1200">
                <a:solidFill>
                  <a:schemeClr val="tx1"/>
                </a:solidFill>
                <a:latin typeface="Arial" charset="0"/>
                <a:ea typeface="+mn-ea"/>
                <a:cs typeface="Times New Roman" pitchFamily="18" charset="0"/>
              </a:defRPr>
            </a:lvl5pPr>
            <a:lvl6pPr marL="2286000" algn="l" defTabSz="914400" rtl="0" eaLnBrk="1" latinLnBrk="0" hangingPunct="1">
              <a:defRPr sz="2000" kern="1200">
                <a:solidFill>
                  <a:schemeClr val="tx1"/>
                </a:solidFill>
                <a:latin typeface="Arial" charset="0"/>
                <a:ea typeface="+mn-ea"/>
                <a:cs typeface="Times New Roman" pitchFamily="18" charset="0"/>
              </a:defRPr>
            </a:lvl6pPr>
            <a:lvl7pPr marL="2743200" algn="l" defTabSz="914400" rtl="0" eaLnBrk="1" latinLnBrk="0" hangingPunct="1">
              <a:defRPr sz="2000" kern="1200">
                <a:solidFill>
                  <a:schemeClr val="tx1"/>
                </a:solidFill>
                <a:latin typeface="Arial" charset="0"/>
                <a:ea typeface="+mn-ea"/>
                <a:cs typeface="Times New Roman" pitchFamily="18" charset="0"/>
              </a:defRPr>
            </a:lvl7pPr>
            <a:lvl8pPr marL="3200400" algn="l" defTabSz="914400" rtl="0" eaLnBrk="1" latinLnBrk="0" hangingPunct="1">
              <a:defRPr sz="2000" kern="1200">
                <a:solidFill>
                  <a:schemeClr val="tx1"/>
                </a:solidFill>
                <a:latin typeface="Arial" charset="0"/>
                <a:ea typeface="+mn-ea"/>
                <a:cs typeface="Times New Roman" pitchFamily="18" charset="0"/>
              </a:defRPr>
            </a:lvl8pPr>
            <a:lvl9pPr marL="3657600" algn="l" defTabSz="914400" rtl="0" eaLnBrk="1" latinLnBrk="0" hangingPunct="1">
              <a:defRPr sz="2000" kern="1200">
                <a:solidFill>
                  <a:schemeClr val="tx1"/>
                </a:solidFill>
                <a:latin typeface="Arial" charset="0"/>
                <a:ea typeface="+mn-ea"/>
                <a:cs typeface="Times New Roman" pitchFamily="18" charset="0"/>
              </a:defRPr>
            </a:lvl9pPr>
          </a:lstStyle>
          <a:p>
            <a:r>
              <a:rPr lang="en-US" sz="800" dirty="0" smtClean="0">
                <a:latin typeface="+mj-lt"/>
              </a:rPr>
              <a:t>This work is licensed under a </a:t>
            </a:r>
            <a:r>
              <a:rPr lang="en-US" sz="800" dirty="0" smtClean="0">
                <a:latin typeface="+mj-lt"/>
                <a:hlinkClick r:id="rId3"/>
              </a:rPr>
              <a:t>Creative Commons Attribution-</a:t>
            </a:r>
            <a:r>
              <a:rPr lang="en-US" sz="800" dirty="0" err="1" smtClean="0">
                <a:latin typeface="+mj-lt"/>
                <a:hlinkClick r:id="rId3"/>
              </a:rPr>
              <a:t>ShareAlike</a:t>
            </a:r>
            <a:r>
              <a:rPr lang="en-US" sz="800" dirty="0" smtClean="0">
                <a:latin typeface="+mj-lt"/>
                <a:hlinkClick r:id="rId3"/>
              </a:rPr>
              <a:t> 3.0 </a:t>
            </a:r>
            <a:r>
              <a:rPr lang="en-US" sz="800" dirty="0" err="1" smtClean="0">
                <a:latin typeface="+mj-lt"/>
                <a:hlinkClick r:id="rId3"/>
              </a:rPr>
              <a:t>Unported</a:t>
            </a:r>
            <a:r>
              <a:rPr lang="en-US" sz="800" dirty="0" smtClean="0">
                <a:latin typeface="+mj-lt"/>
                <a:hlinkClick r:id="rId3"/>
              </a:rPr>
              <a:t> License</a:t>
            </a:r>
            <a:r>
              <a:rPr lang="en-US" sz="800" dirty="0" smtClean="0">
                <a:latin typeface="+mj-lt"/>
              </a:rPr>
              <a:t>.</a:t>
            </a:r>
          </a:p>
          <a:p>
            <a:r>
              <a:rPr lang="en-US" sz="800" dirty="0" smtClean="0">
                <a:latin typeface="+mj-lt"/>
              </a:rPr>
              <a:t>Attribution: Jean Vieille</a:t>
            </a:r>
            <a:endParaRPr lang="en-GB" sz="800" dirty="0">
              <a:latin typeface="+mj-lt"/>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Times New Roman" pitchFamily="18" charset="0"/>
              </a:defRPr>
            </a:lvl1pPr>
          </a:lstStyle>
          <a:p>
            <a:pPr>
              <a:defRPr/>
            </a:pPr>
            <a:r>
              <a:rPr lang="en-US" smtClean="0"/>
              <a:t>5_14_ISA8895_Interoperability_B2O_Methodology</a:t>
            </a:r>
            <a:endParaRPr lang="en-US"/>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Times New Roman" pitchFamily="18" charset="0"/>
              </a:defRPr>
            </a:lvl1pPr>
          </a:lstStyle>
          <a:p>
            <a:pPr>
              <a:defRPr/>
            </a:pPr>
            <a:fld id="{51B7A7ED-21E6-43CC-BD34-C436F8D18BCF}" type="datetime1">
              <a:rPr lang="fr-FR" smtClean="0"/>
              <a:pPr>
                <a:defRPr/>
              </a:pPr>
              <a:t>23/05/2011</a:t>
            </a:fld>
            <a:endParaRPr lang="en-US"/>
          </a:p>
        </p:txBody>
      </p:sp>
      <p:sp>
        <p:nvSpPr>
          <p:cNvPr id="573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Times New Roman" pitchFamily="18" charset="0"/>
              </a:defRPr>
            </a:lvl1pPr>
          </a:lstStyle>
          <a:p>
            <a:pPr>
              <a:defRPr/>
            </a:pPr>
            <a:r>
              <a:rPr lang="en-US" smtClean="0"/>
              <a:t>CCM(R) BOK</a:t>
            </a:r>
            <a:endParaRPr lang="en-US"/>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Times New Roman" pitchFamily="18" charset="0"/>
              </a:defRPr>
            </a:lvl1pPr>
          </a:lstStyle>
          <a:p>
            <a:pPr>
              <a:defRPr/>
            </a:pPr>
            <a:fld id="{D3B7308E-45A5-4141-A6FC-6E72CA5EE8C9}" type="slidenum">
              <a:rPr lang="en-US"/>
              <a:pPr>
                <a:defRPr/>
              </a:pPr>
              <a:t>‹N°›</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US" smtClean="0"/>
              <a:t>5_14_ISA8895_Interoperability_B2O_Methodology</a:t>
            </a:r>
          </a:p>
        </p:txBody>
      </p:sp>
      <p:sp>
        <p:nvSpPr>
          <p:cNvPr id="58372" name="Rectangle 7"/>
          <p:cNvSpPr>
            <a:spLocks noGrp="1" noChangeArrowheads="1"/>
          </p:cNvSpPr>
          <p:nvPr>
            <p:ph type="sldNum" sz="quarter" idx="5"/>
          </p:nvPr>
        </p:nvSpPr>
        <p:spPr>
          <a:noFill/>
        </p:spPr>
        <p:txBody>
          <a:bodyPr/>
          <a:lstStyle/>
          <a:p>
            <a:fld id="{6A64AAE0-E415-4878-B7D6-5E8900C99272}" type="slidenum">
              <a:rPr lang="en-US" smtClean="0"/>
              <a:pPr/>
              <a:t>1</a:t>
            </a:fld>
            <a:endParaRPr lang="en-US" smtClean="0"/>
          </a:p>
        </p:txBody>
      </p:sp>
      <p:sp>
        <p:nvSpPr>
          <p:cNvPr id="58373" name="Rectangle 2"/>
          <p:cNvSpPr>
            <a:spLocks noGrp="1" noRot="1" noChangeAspect="1" noChangeArrowheads="1" noTextEdit="1"/>
          </p:cNvSpPr>
          <p:nvPr>
            <p:ph type="sldImg"/>
          </p:nvPr>
        </p:nvSpPr>
        <p:spPr>
          <a:xfrm>
            <a:off x="992188" y="768350"/>
            <a:ext cx="5114925" cy="3836988"/>
          </a:xfrm>
          <a:ln/>
        </p:spPr>
      </p:sp>
      <p:sp>
        <p:nvSpPr>
          <p:cNvPr id="58374" name="Rectangle 3"/>
          <p:cNvSpPr>
            <a:spLocks noGrp="1" noChangeArrowheads="1"/>
          </p:cNvSpPr>
          <p:nvPr>
            <p:ph type="body" idx="1"/>
          </p:nvPr>
        </p:nvSpPr>
        <p:spPr>
          <a:noFill/>
          <a:ln/>
        </p:spPr>
        <p:txBody>
          <a:bodyPr/>
          <a:lstStyle/>
          <a:p>
            <a:endParaRPr lang="en-GB" sz="1000" dirty="0">
              <a:solidFill>
                <a:schemeClr val="tx1"/>
              </a:solidFill>
              <a:latin typeface="Arial" pitchFamily="34" charset="0"/>
              <a:cs typeface="Arial" pitchFamily="34" charset="0"/>
            </a:endParaRPr>
          </a:p>
        </p:txBody>
      </p:sp>
      <p:sp>
        <p:nvSpPr>
          <p:cNvPr id="7" name="Espace réservé de la date 6"/>
          <p:cNvSpPr>
            <a:spLocks noGrp="1"/>
          </p:cNvSpPr>
          <p:nvPr>
            <p:ph type="dt" idx="10"/>
          </p:nvPr>
        </p:nvSpPr>
        <p:spPr/>
        <p:txBody>
          <a:bodyPr/>
          <a:lstStyle/>
          <a:p>
            <a:pPr>
              <a:defRPr/>
            </a:pPr>
            <a:fld id="{2649EA29-347F-44FD-BE48-17333A22FF31}" type="datetime1">
              <a:rPr lang="fr-FR" smtClean="0"/>
              <a:pPr>
                <a:defRPr/>
              </a:pPr>
              <a:t>23/05/2011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smtClean="0"/>
              <a:t>5_14_ISA8895_Interoperability_B2O_Methodology</a:t>
            </a:r>
          </a:p>
        </p:txBody>
      </p:sp>
      <p:sp>
        <p:nvSpPr>
          <p:cNvPr id="64516" name="Rectangle 7"/>
          <p:cNvSpPr>
            <a:spLocks noGrp="1" noChangeArrowheads="1"/>
          </p:cNvSpPr>
          <p:nvPr>
            <p:ph type="sldNum" sz="quarter" idx="5"/>
          </p:nvPr>
        </p:nvSpPr>
        <p:spPr>
          <a:noFill/>
        </p:spPr>
        <p:txBody>
          <a:bodyPr/>
          <a:lstStyle/>
          <a:p>
            <a:fld id="{9E777F23-C341-4686-ACD2-5B93947C0A61}" type="slidenum">
              <a:rPr lang="en-US" smtClean="0"/>
              <a:pPr/>
              <a:t>10</a:t>
            </a:fld>
            <a:endParaRPr lang="en-US" smtClean="0"/>
          </a:p>
        </p:txBody>
      </p:sp>
      <p:sp>
        <p:nvSpPr>
          <p:cNvPr id="64517" name="Rectangle 2"/>
          <p:cNvSpPr>
            <a:spLocks noGrp="1" noRot="1" noChangeAspect="1" noChangeArrowheads="1" noTextEdit="1"/>
          </p:cNvSpPr>
          <p:nvPr>
            <p:ph type="sldImg"/>
          </p:nvPr>
        </p:nvSpPr>
        <p:spPr>
          <a:xfrm>
            <a:off x="992188" y="768350"/>
            <a:ext cx="5114925" cy="3836988"/>
          </a:xfrm>
          <a:ln/>
        </p:spPr>
      </p:sp>
      <p:sp>
        <p:nvSpPr>
          <p:cNvPr id="64518"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F016E30E-3A5A-4E21-9797-1A0A6A602A82}" type="datetime1">
              <a:rPr lang="fr-FR" smtClean="0"/>
              <a:pPr>
                <a:defRPr/>
              </a:pPr>
              <a:t>23/05/2011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US" smtClean="0"/>
              <a:t>5_14_ISA8895_Interoperability_B2O_Methodology</a:t>
            </a:r>
          </a:p>
        </p:txBody>
      </p:sp>
      <p:sp>
        <p:nvSpPr>
          <p:cNvPr id="68612" name="Rectangle 7"/>
          <p:cNvSpPr>
            <a:spLocks noGrp="1" noChangeArrowheads="1"/>
          </p:cNvSpPr>
          <p:nvPr>
            <p:ph type="sldNum" sz="quarter" idx="5"/>
          </p:nvPr>
        </p:nvSpPr>
        <p:spPr>
          <a:noFill/>
        </p:spPr>
        <p:txBody>
          <a:bodyPr/>
          <a:lstStyle/>
          <a:p>
            <a:fld id="{36481125-C84D-4EC3-873F-D593BE27CC35}" type="slidenum">
              <a:rPr lang="en-US" smtClean="0"/>
              <a:pPr/>
              <a:t>11</a:t>
            </a:fld>
            <a:endParaRPr lang="en-US" smtClean="0"/>
          </a:p>
        </p:txBody>
      </p:sp>
      <p:sp>
        <p:nvSpPr>
          <p:cNvPr id="68613" name="Rectangle 2"/>
          <p:cNvSpPr>
            <a:spLocks noGrp="1" noRot="1" noChangeAspect="1" noChangeArrowheads="1" noTextEdit="1"/>
          </p:cNvSpPr>
          <p:nvPr>
            <p:ph type="sldImg"/>
          </p:nvPr>
        </p:nvSpPr>
        <p:spPr>
          <a:xfrm>
            <a:off x="992188" y="768350"/>
            <a:ext cx="5114925" cy="3836988"/>
          </a:xfrm>
          <a:ln/>
        </p:spPr>
      </p:sp>
      <p:sp>
        <p:nvSpPr>
          <p:cNvPr id="6861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4EB66F8C-ED0B-4066-81A2-9D433611F066}" type="datetime1">
              <a:rPr lang="fr-FR" smtClean="0"/>
              <a:pPr>
                <a:defRPr/>
              </a:pPr>
              <a:t>23/05/2011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smtClean="0"/>
              <a:t>5_14_ISA8895_Interoperability_B2O_Methodology</a:t>
            </a:r>
          </a:p>
        </p:txBody>
      </p:sp>
      <p:sp>
        <p:nvSpPr>
          <p:cNvPr id="69636" name="Rectangle 7"/>
          <p:cNvSpPr>
            <a:spLocks noGrp="1" noChangeArrowheads="1"/>
          </p:cNvSpPr>
          <p:nvPr>
            <p:ph type="sldNum" sz="quarter" idx="5"/>
          </p:nvPr>
        </p:nvSpPr>
        <p:spPr>
          <a:noFill/>
        </p:spPr>
        <p:txBody>
          <a:bodyPr/>
          <a:lstStyle/>
          <a:p>
            <a:fld id="{957D12F5-9290-45E0-8431-6A4CB7AEF05F}" type="slidenum">
              <a:rPr lang="en-US" smtClean="0"/>
              <a:pPr/>
              <a:t>12</a:t>
            </a:fld>
            <a:endParaRPr lang="en-US" smtClean="0"/>
          </a:p>
        </p:txBody>
      </p:sp>
      <p:sp>
        <p:nvSpPr>
          <p:cNvPr id="69637" name="Rectangle 2"/>
          <p:cNvSpPr>
            <a:spLocks noGrp="1" noRot="1" noChangeAspect="1" noChangeArrowheads="1" noTextEdit="1"/>
          </p:cNvSpPr>
          <p:nvPr>
            <p:ph type="sldImg"/>
          </p:nvPr>
        </p:nvSpPr>
        <p:spPr>
          <a:xfrm>
            <a:off x="992188" y="768350"/>
            <a:ext cx="5114925" cy="3836988"/>
          </a:xfrm>
          <a:ln/>
        </p:spPr>
      </p:sp>
      <p:sp>
        <p:nvSpPr>
          <p:cNvPr id="69638"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6BDF81E2-0698-40BC-B583-B2E6F17B7084}" type="datetime1">
              <a:rPr lang="fr-FR" smtClean="0"/>
              <a:pPr>
                <a:defRPr/>
              </a:pPr>
              <a:t>23/05/2011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smtClean="0"/>
              <a:t>5_14_ISA8895_Interoperability_B2O_Methodology</a:t>
            </a:r>
          </a:p>
        </p:txBody>
      </p:sp>
      <p:sp>
        <p:nvSpPr>
          <p:cNvPr id="70660" name="Rectangle 7"/>
          <p:cNvSpPr>
            <a:spLocks noGrp="1" noChangeArrowheads="1"/>
          </p:cNvSpPr>
          <p:nvPr>
            <p:ph type="sldNum" sz="quarter" idx="5"/>
          </p:nvPr>
        </p:nvSpPr>
        <p:spPr>
          <a:noFill/>
        </p:spPr>
        <p:txBody>
          <a:bodyPr/>
          <a:lstStyle/>
          <a:p>
            <a:fld id="{2968603A-C7B2-440D-85FF-1E2390A1D537}" type="slidenum">
              <a:rPr lang="en-US" smtClean="0"/>
              <a:pPr/>
              <a:t>13</a:t>
            </a:fld>
            <a:endParaRPr lang="en-US" smtClean="0"/>
          </a:p>
        </p:txBody>
      </p:sp>
      <p:sp>
        <p:nvSpPr>
          <p:cNvPr id="70661" name="Rectangle 2"/>
          <p:cNvSpPr>
            <a:spLocks noGrp="1" noRot="1" noChangeAspect="1" noChangeArrowheads="1" noTextEdit="1"/>
          </p:cNvSpPr>
          <p:nvPr>
            <p:ph type="sldImg"/>
          </p:nvPr>
        </p:nvSpPr>
        <p:spPr>
          <a:xfrm>
            <a:off x="992188" y="768350"/>
            <a:ext cx="5114925" cy="3836988"/>
          </a:xfrm>
          <a:ln/>
        </p:spPr>
      </p:sp>
      <p:sp>
        <p:nvSpPr>
          <p:cNvPr id="7066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2BE952F5-9907-4FAE-8AB1-65A85A73F15C}" type="datetime1">
              <a:rPr lang="fr-FR" smtClean="0"/>
              <a:pPr>
                <a:defRPr/>
              </a:pPr>
              <a:t>23/05/2011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smtClean="0"/>
              <a:t>5_14_ISA8895_Interoperability_B2O_Methodology</a:t>
            </a:r>
          </a:p>
        </p:txBody>
      </p:sp>
      <p:sp>
        <p:nvSpPr>
          <p:cNvPr id="71684" name="Rectangle 7"/>
          <p:cNvSpPr>
            <a:spLocks noGrp="1" noChangeArrowheads="1"/>
          </p:cNvSpPr>
          <p:nvPr>
            <p:ph type="sldNum" sz="quarter" idx="5"/>
          </p:nvPr>
        </p:nvSpPr>
        <p:spPr>
          <a:noFill/>
        </p:spPr>
        <p:txBody>
          <a:bodyPr/>
          <a:lstStyle/>
          <a:p>
            <a:fld id="{8721D770-10C8-4586-A753-FD467BF16369}" type="slidenum">
              <a:rPr lang="en-US" smtClean="0"/>
              <a:pPr/>
              <a:t>14</a:t>
            </a:fld>
            <a:endParaRPr lang="en-US" smtClean="0"/>
          </a:p>
        </p:txBody>
      </p:sp>
      <p:sp>
        <p:nvSpPr>
          <p:cNvPr id="71685" name="Rectangle 2"/>
          <p:cNvSpPr>
            <a:spLocks noGrp="1" noRot="1" noChangeAspect="1" noChangeArrowheads="1" noTextEdit="1"/>
          </p:cNvSpPr>
          <p:nvPr>
            <p:ph type="sldImg"/>
          </p:nvPr>
        </p:nvSpPr>
        <p:spPr>
          <a:xfrm>
            <a:off x="992188" y="768350"/>
            <a:ext cx="5114925" cy="3836988"/>
          </a:xfrm>
          <a:ln/>
        </p:spPr>
      </p:sp>
      <p:sp>
        <p:nvSpPr>
          <p:cNvPr id="7168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C02DC1F0-7E3D-4F44-B0A1-95009D6E2E26}" type="datetime1">
              <a:rPr lang="fr-FR" smtClean="0"/>
              <a:pPr>
                <a:defRPr/>
              </a:pPr>
              <a:t>23/05/2011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smtClean="0"/>
              <a:t>5_14_ISA8895_Interoperability_B2O_Methodology</a:t>
            </a:r>
          </a:p>
        </p:txBody>
      </p:sp>
      <p:sp>
        <p:nvSpPr>
          <p:cNvPr id="72708" name="Rectangle 7"/>
          <p:cNvSpPr>
            <a:spLocks noGrp="1" noChangeArrowheads="1"/>
          </p:cNvSpPr>
          <p:nvPr>
            <p:ph type="sldNum" sz="quarter" idx="5"/>
          </p:nvPr>
        </p:nvSpPr>
        <p:spPr>
          <a:noFill/>
        </p:spPr>
        <p:txBody>
          <a:bodyPr/>
          <a:lstStyle/>
          <a:p>
            <a:fld id="{A348FE02-3FD0-44FF-B859-25102FC8D2DB}" type="slidenum">
              <a:rPr lang="en-US" smtClean="0"/>
              <a:pPr/>
              <a:t>15</a:t>
            </a:fld>
            <a:endParaRPr lang="en-US" smtClean="0"/>
          </a:p>
        </p:txBody>
      </p:sp>
      <p:sp>
        <p:nvSpPr>
          <p:cNvPr id="72709" name="Rectangle 2"/>
          <p:cNvSpPr>
            <a:spLocks noGrp="1" noRot="1" noChangeAspect="1" noChangeArrowheads="1" noTextEdit="1"/>
          </p:cNvSpPr>
          <p:nvPr>
            <p:ph type="sldImg"/>
          </p:nvPr>
        </p:nvSpPr>
        <p:spPr>
          <a:xfrm>
            <a:off x="992188" y="768350"/>
            <a:ext cx="5114925" cy="3836988"/>
          </a:xfrm>
          <a:ln/>
        </p:spPr>
      </p:sp>
      <p:sp>
        <p:nvSpPr>
          <p:cNvPr id="72710"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3D740123-DD25-413B-AF3C-3DB0A710C7A2}" type="datetime1">
              <a:rPr lang="fr-FR" smtClean="0"/>
              <a:pPr>
                <a:defRPr/>
              </a:pPr>
              <a:t>23/05/2011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smtClean="0"/>
              <a:t>5_14_ISA8895_Interoperability_B2O_Methodology</a:t>
            </a:r>
          </a:p>
        </p:txBody>
      </p:sp>
      <p:sp>
        <p:nvSpPr>
          <p:cNvPr id="73732" name="Rectangle 7"/>
          <p:cNvSpPr>
            <a:spLocks noGrp="1" noChangeArrowheads="1"/>
          </p:cNvSpPr>
          <p:nvPr>
            <p:ph type="sldNum" sz="quarter" idx="5"/>
          </p:nvPr>
        </p:nvSpPr>
        <p:spPr>
          <a:noFill/>
        </p:spPr>
        <p:txBody>
          <a:bodyPr/>
          <a:lstStyle/>
          <a:p>
            <a:fld id="{226EACF7-F0AB-49F6-B793-8EC6FA1676C0}" type="slidenum">
              <a:rPr lang="en-US" smtClean="0"/>
              <a:pPr/>
              <a:t>16</a:t>
            </a:fld>
            <a:endParaRPr lang="en-US" smtClean="0"/>
          </a:p>
        </p:txBody>
      </p:sp>
      <p:sp>
        <p:nvSpPr>
          <p:cNvPr id="73733" name="Rectangle 2"/>
          <p:cNvSpPr>
            <a:spLocks noGrp="1" noRot="1" noChangeAspect="1" noChangeArrowheads="1" noTextEdit="1"/>
          </p:cNvSpPr>
          <p:nvPr>
            <p:ph type="sldImg"/>
          </p:nvPr>
        </p:nvSpPr>
        <p:spPr>
          <a:xfrm>
            <a:off x="992188" y="768350"/>
            <a:ext cx="5114925" cy="3836988"/>
          </a:xfrm>
          <a:ln/>
        </p:spPr>
      </p:sp>
      <p:sp>
        <p:nvSpPr>
          <p:cNvPr id="7373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B245A65B-96CE-40B3-9680-3BA53CBD10EB}" type="datetime1">
              <a:rPr lang="fr-FR" smtClean="0"/>
              <a:pPr>
                <a:defRPr/>
              </a:pPr>
              <a:t>23/05/2011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smtClean="0"/>
              <a:t>5_14_ISA8895_Interoperability_B2O_Methodology</a:t>
            </a:r>
          </a:p>
        </p:txBody>
      </p:sp>
      <p:sp>
        <p:nvSpPr>
          <p:cNvPr id="74756" name="Rectangle 7"/>
          <p:cNvSpPr>
            <a:spLocks noGrp="1" noChangeArrowheads="1"/>
          </p:cNvSpPr>
          <p:nvPr>
            <p:ph type="sldNum" sz="quarter" idx="5"/>
          </p:nvPr>
        </p:nvSpPr>
        <p:spPr>
          <a:noFill/>
        </p:spPr>
        <p:txBody>
          <a:bodyPr/>
          <a:lstStyle/>
          <a:p>
            <a:fld id="{855D5970-44EF-4424-8423-1D7587290F73}" type="slidenum">
              <a:rPr lang="en-US" smtClean="0"/>
              <a:pPr/>
              <a:t>17</a:t>
            </a:fld>
            <a:endParaRPr lang="en-US" smtClean="0"/>
          </a:p>
        </p:txBody>
      </p:sp>
      <p:sp>
        <p:nvSpPr>
          <p:cNvPr id="74757" name="Rectangle 2"/>
          <p:cNvSpPr>
            <a:spLocks noGrp="1" noRot="1" noChangeAspect="1" noChangeArrowheads="1" noTextEdit="1"/>
          </p:cNvSpPr>
          <p:nvPr>
            <p:ph type="sldImg"/>
          </p:nvPr>
        </p:nvSpPr>
        <p:spPr>
          <a:xfrm>
            <a:off x="992188" y="768350"/>
            <a:ext cx="5114925" cy="3836988"/>
          </a:xfrm>
          <a:ln/>
        </p:spPr>
      </p:sp>
      <p:sp>
        <p:nvSpPr>
          <p:cNvPr id="74758"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F1D0DCE3-9F25-4FD8-B17C-B20998A0F1FC}" type="datetime1">
              <a:rPr lang="fr-FR" smtClean="0"/>
              <a:pPr>
                <a:defRPr/>
              </a:pPr>
              <a:t>23/05/2011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smtClean="0"/>
              <a:t>5_14_ISA8895_Interoperability_B2O_Methodology</a:t>
            </a:r>
          </a:p>
        </p:txBody>
      </p:sp>
      <p:sp>
        <p:nvSpPr>
          <p:cNvPr id="75780" name="Rectangle 7"/>
          <p:cNvSpPr>
            <a:spLocks noGrp="1" noChangeArrowheads="1"/>
          </p:cNvSpPr>
          <p:nvPr>
            <p:ph type="sldNum" sz="quarter" idx="5"/>
          </p:nvPr>
        </p:nvSpPr>
        <p:spPr>
          <a:noFill/>
        </p:spPr>
        <p:txBody>
          <a:bodyPr/>
          <a:lstStyle/>
          <a:p>
            <a:fld id="{99366237-6C72-4EE7-9906-F9993376C254}" type="slidenum">
              <a:rPr lang="en-US" smtClean="0"/>
              <a:pPr/>
              <a:t>18</a:t>
            </a:fld>
            <a:endParaRPr lang="en-US" smtClean="0"/>
          </a:p>
        </p:txBody>
      </p:sp>
      <p:sp>
        <p:nvSpPr>
          <p:cNvPr id="75781" name="Rectangle 2"/>
          <p:cNvSpPr>
            <a:spLocks noGrp="1" noRot="1" noChangeAspect="1" noChangeArrowheads="1" noTextEdit="1"/>
          </p:cNvSpPr>
          <p:nvPr>
            <p:ph type="sldImg"/>
          </p:nvPr>
        </p:nvSpPr>
        <p:spPr>
          <a:xfrm>
            <a:off x="992188" y="768350"/>
            <a:ext cx="5114925" cy="3836988"/>
          </a:xfrm>
          <a:ln/>
        </p:spPr>
      </p:sp>
      <p:sp>
        <p:nvSpPr>
          <p:cNvPr id="7578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AAC3453F-37CA-4A25-90A4-302DFA87D43D}" type="datetime1">
              <a:rPr lang="fr-FR" smtClean="0"/>
              <a:pPr>
                <a:defRPr/>
              </a:pPr>
              <a:t>23/05/2011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smtClean="0"/>
              <a:t>5_14_ISA8895_Interoperability_B2O_Methodology</a:t>
            </a:r>
          </a:p>
        </p:txBody>
      </p:sp>
      <p:sp>
        <p:nvSpPr>
          <p:cNvPr id="76804" name="Rectangle 7"/>
          <p:cNvSpPr>
            <a:spLocks noGrp="1" noChangeArrowheads="1"/>
          </p:cNvSpPr>
          <p:nvPr>
            <p:ph type="sldNum" sz="quarter" idx="5"/>
          </p:nvPr>
        </p:nvSpPr>
        <p:spPr>
          <a:noFill/>
        </p:spPr>
        <p:txBody>
          <a:bodyPr/>
          <a:lstStyle/>
          <a:p>
            <a:fld id="{3F3BFD55-B0B5-460C-897E-0A7681FD78DA}" type="slidenum">
              <a:rPr lang="en-US" smtClean="0"/>
              <a:pPr/>
              <a:t>19</a:t>
            </a:fld>
            <a:endParaRPr lang="en-US" smtClean="0"/>
          </a:p>
        </p:txBody>
      </p:sp>
      <p:sp>
        <p:nvSpPr>
          <p:cNvPr id="76805" name="Rectangle 2"/>
          <p:cNvSpPr>
            <a:spLocks noGrp="1" noRot="1" noChangeAspect="1" noChangeArrowheads="1" noTextEdit="1"/>
          </p:cNvSpPr>
          <p:nvPr>
            <p:ph type="sldImg"/>
          </p:nvPr>
        </p:nvSpPr>
        <p:spPr>
          <a:xfrm>
            <a:off x="992188" y="768350"/>
            <a:ext cx="5114925" cy="3836988"/>
          </a:xfrm>
          <a:ln/>
        </p:spPr>
      </p:sp>
      <p:sp>
        <p:nvSpPr>
          <p:cNvPr id="7680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829973F8-5F18-4A5B-9810-744DE962A269}" type="datetime1">
              <a:rPr lang="fr-FR" smtClean="0"/>
              <a:pPr>
                <a:defRPr/>
              </a:pPr>
              <a:t>23/05/2011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smtClean="0"/>
              <a:t>5_14_ISA8895_Interoperability_B2O_Methodology</a:t>
            </a:r>
          </a:p>
        </p:txBody>
      </p:sp>
      <p:sp>
        <p:nvSpPr>
          <p:cNvPr id="59396" name="Rectangle 7"/>
          <p:cNvSpPr>
            <a:spLocks noGrp="1" noChangeArrowheads="1"/>
          </p:cNvSpPr>
          <p:nvPr>
            <p:ph type="sldNum" sz="quarter" idx="5"/>
          </p:nvPr>
        </p:nvSpPr>
        <p:spPr>
          <a:noFill/>
        </p:spPr>
        <p:txBody>
          <a:bodyPr/>
          <a:lstStyle/>
          <a:p>
            <a:fld id="{444C6706-4C3E-41EA-A3CD-168313557C12}" type="slidenum">
              <a:rPr lang="en-US" smtClean="0"/>
              <a:pPr/>
              <a:t>2</a:t>
            </a:fld>
            <a:endParaRPr lang="en-US" smtClean="0"/>
          </a:p>
        </p:txBody>
      </p:sp>
      <p:sp>
        <p:nvSpPr>
          <p:cNvPr id="59397" name="Rectangle 2"/>
          <p:cNvSpPr>
            <a:spLocks noGrp="1" noRot="1" noChangeAspect="1" noChangeArrowheads="1" noTextEdit="1"/>
          </p:cNvSpPr>
          <p:nvPr>
            <p:ph type="sldImg"/>
          </p:nvPr>
        </p:nvSpPr>
        <p:spPr>
          <a:xfrm>
            <a:off x="992188" y="768350"/>
            <a:ext cx="5114925" cy="3836988"/>
          </a:xfrm>
          <a:ln/>
        </p:spPr>
      </p:sp>
      <p:sp>
        <p:nvSpPr>
          <p:cNvPr id="59398"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77C76EAE-1444-42A9-A5E1-01787B9580B1}" type="datetime1">
              <a:rPr lang="fr-FR" smtClean="0"/>
              <a:pPr>
                <a:defRPr/>
              </a:pPr>
              <a:t>23/05/2011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smtClean="0"/>
              <a:t>5_14_ISA8895_Interoperability_B2O_Methodology</a:t>
            </a:r>
          </a:p>
        </p:txBody>
      </p:sp>
      <p:sp>
        <p:nvSpPr>
          <p:cNvPr id="77828" name="Rectangle 7"/>
          <p:cNvSpPr>
            <a:spLocks noGrp="1" noChangeArrowheads="1"/>
          </p:cNvSpPr>
          <p:nvPr>
            <p:ph type="sldNum" sz="quarter" idx="5"/>
          </p:nvPr>
        </p:nvSpPr>
        <p:spPr>
          <a:noFill/>
        </p:spPr>
        <p:txBody>
          <a:bodyPr/>
          <a:lstStyle/>
          <a:p>
            <a:fld id="{EEDC9EC0-90F9-479F-B0D4-D9FCCEEC2ED3}" type="slidenum">
              <a:rPr lang="en-US" smtClean="0"/>
              <a:pPr/>
              <a:t>20</a:t>
            </a:fld>
            <a:endParaRPr lang="en-US" smtClean="0"/>
          </a:p>
        </p:txBody>
      </p:sp>
      <p:sp>
        <p:nvSpPr>
          <p:cNvPr id="77829" name="Rectangle 2"/>
          <p:cNvSpPr>
            <a:spLocks noGrp="1" noRot="1" noChangeAspect="1" noChangeArrowheads="1" noTextEdit="1"/>
          </p:cNvSpPr>
          <p:nvPr>
            <p:ph type="sldImg"/>
          </p:nvPr>
        </p:nvSpPr>
        <p:spPr>
          <a:xfrm>
            <a:off x="992188" y="768350"/>
            <a:ext cx="5114925" cy="3836988"/>
          </a:xfrm>
          <a:ln/>
        </p:spPr>
      </p:sp>
      <p:sp>
        <p:nvSpPr>
          <p:cNvPr id="77830"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47A97A9F-DAFE-4F48-A5E0-7315C7D3868D}" type="datetime1">
              <a:rPr lang="fr-FR" smtClean="0"/>
              <a:pPr>
                <a:defRPr/>
              </a:pPr>
              <a:t>23/05/2011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smtClean="0"/>
              <a:t>5_14_ISA8895_Interoperability_B2O_Methodology</a:t>
            </a:r>
          </a:p>
        </p:txBody>
      </p:sp>
      <p:sp>
        <p:nvSpPr>
          <p:cNvPr id="80900" name="Rectangle 7"/>
          <p:cNvSpPr>
            <a:spLocks noGrp="1" noChangeArrowheads="1"/>
          </p:cNvSpPr>
          <p:nvPr>
            <p:ph type="sldNum" sz="quarter" idx="5"/>
          </p:nvPr>
        </p:nvSpPr>
        <p:spPr>
          <a:noFill/>
        </p:spPr>
        <p:txBody>
          <a:bodyPr/>
          <a:lstStyle/>
          <a:p>
            <a:fld id="{711CC907-976A-4A05-B469-033A4095DDD2}" type="slidenum">
              <a:rPr lang="en-US" smtClean="0"/>
              <a:pPr/>
              <a:t>21</a:t>
            </a:fld>
            <a:endParaRPr lang="en-US" smtClean="0"/>
          </a:p>
        </p:txBody>
      </p:sp>
      <p:sp>
        <p:nvSpPr>
          <p:cNvPr id="80901" name="Rectangle 2"/>
          <p:cNvSpPr>
            <a:spLocks noGrp="1" noRot="1" noChangeAspect="1" noChangeArrowheads="1" noTextEdit="1"/>
          </p:cNvSpPr>
          <p:nvPr>
            <p:ph type="sldImg"/>
          </p:nvPr>
        </p:nvSpPr>
        <p:spPr>
          <a:xfrm>
            <a:off x="992188" y="768350"/>
            <a:ext cx="5114925" cy="3836988"/>
          </a:xfrm>
          <a:ln/>
        </p:spPr>
      </p:sp>
      <p:sp>
        <p:nvSpPr>
          <p:cNvPr id="8090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DB1DBF51-B3B3-4B88-8BF6-A746CC0CA07F}" type="datetime1">
              <a:rPr lang="fr-FR" smtClean="0"/>
              <a:pPr>
                <a:defRPr/>
              </a:pPr>
              <a:t>23/05/2011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US" smtClean="0"/>
              <a:t>5_14_ISA8895_Interoperability_B2O_Methodology</a:t>
            </a:r>
          </a:p>
        </p:txBody>
      </p:sp>
      <p:sp>
        <p:nvSpPr>
          <p:cNvPr id="81924" name="Rectangle 7"/>
          <p:cNvSpPr>
            <a:spLocks noGrp="1" noChangeArrowheads="1"/>
          </p:cNvSpPr>
          <p:nvPr>
            <p:ph type="sldNum" sz="quarter" idx="5"/>
          </p:nvPr>
        </p:nvSpPr>
        <p:spPr>
          <a:noFill/>
        </p:spPr>
        <p:txBody>
          <a:bodyPr/>
          <a:lstStyle/>
          <a:p>
            <a:fld id="{A42C7E81-0DB3-48D6-9EC6-F308A6105B10}" type="slidenum">
              <a:rPr lang="en-US" smtClean="0"/>
              <a:pPr/>
              <a:t>22</a:t>
            </a:fld>
            <a:endParaRPr lang="en-US" smtClean="0"/>
          </a:p>
        </p:txBody>
      </p:sp>
      <p:sp>
        <p:nvSpPr>
          <p:cNvPr id="81925" name="Rectangle 2"/>
          <p:cNvSpPr>
            <a:spLocks noGrp="1" noRot="1" noChangeAspect="1" noChangeArrowheads="1" noTextEdit="1"/>
          </p:cNvSpPr>
          <p:nvPr>
            <p:ph type="sldImg"/>
          </p:nvPr>
        </p:nvSpPr>
        <p:spPr>
          <a:xfrm>
            <a:off x="992188" y="768350"/>
            <a:ext cx="5114925" cy="3836988"/>
          </a:xfrm>
          <a:ln/>
        </p:spPr>
      </p:sp>
      <p:sp>
        <p:nvSpPr>
          <p:cNvPr id="8192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D89CE803-83FD-4C19-A76F-FD6462EBC51F}" type="datetime1">
              <a:rPr lang="fr-FR" smtClean="0"/>
              <a:pPr>
                <a:defRPr/>
              </a:pPr>
              <a:t>23/05/2011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smtClean="0"/>
              <a:t>5_14_ISA8895_Interoperability_B2O_Methodology</a:t>
            </a:r>
          </a:p>
        </p:txBody>
      </p:sp>
      <p:sp>
        <p:nvSpPr>
          <p:cNvPr id="83972" name="Rectangle 7"/>
          <p:cNvSpPr>
            <a:spLocks noGrp="1" noChangeArrowheads="1"/>
          </p:cNvSpPr>
          <p:nvPr>
            <p:ph type="sldNum" sz="quarter" idx="5"/>
          </p:nvPr>
        </p:nvSpPr>
        <p:spPr>
          <a:noFill/>
        </p:spPr>
        <p:txBody>
          <a:bodyPr/>
          <a:lstStyle/>
          <a:p>
            <a:fld id="{4B0C7657-D947-403F-8881-7A35AC72B9E6}" type="slidenum">
              <a:rPr lang="en-US" smtClean="0"/>
              <a:pPr/>
              <a:t>23</a:t>
            </a:fld>
            <a:endParaRPr lang="en-US" smtClean="0"/>
          </a:p>
        </p:txBody>
      </p:sp>
      <p:sp>
        <p:nvSpPr>
          <p:cNvPr id="83973" name="Rectangle 2"/>
          <p:cNvSpPr>
            <a:spLocks noGrp="1" noRot="1" noChangeAspect="1" noChangeArrowheads="1" noTextEdit="1"/>
          </p:cNvSpPr>
          <p:nvPr>
            <p:ph type="sldImg"/>
          </p:nvPr>
        </p:nvSpPr>
        <p:spPr>
          <a:xfrm>
            <a:off x="992188" y="768350"/>
            <a:ext cx="5114925" cy="3836988"/>
          </a:xfrm>
          <a:ln/>
        </p:spPr>
      </p:sp>
      <p:sp>
        <p:nvSpPr>
          <p:cNvPr id="8397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4C2D8F99-3BC9-44B7-9C02-403700346E41}" type="datetime1">
              <a:rPr lang="fr-FR" smtClean="0"/>
              <a:pPr>
                <a:defRPr/>
              </a:pPr>
              <a:t>23/05/2011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smtClean="0"/>
              <a:t>5_14_ISA8895_Interoperability_B2O_Methodology</a:t>
            </a:r>
          </a:p>
        </p:txBody>
      </p:sp>
      <p:sp>
        <p:nvSpPr>
          <p:cNvPr id="87044" name="Rectangle 7"/>
          <p:cNvSpPr>
            <a:spLocks noGrp="1" noChangeArrowheads="1"/>
          </p:cNvSpPr>
          <p:nvPr>
            <p:ph type="sldNum" sz="quarter" idx="5"/>
          </p:nvPr>
        </p:nvSpPr>
        <p:spPr>
          <a:noFill/>
        </p:spPr>
        <p:txBody>
          <a:bodyPr/>
          <a:lstStyle/>
          <a:p>
            <a:fld id="{A2C54447-5316-44BA-85CC-145E9B9433BD}" type="slidenum">
              <a:rPr lang="en-US" smtClean="0"/>
              <a:pPr/>
              <a:t>24</a:t>
            </a:fld>
            <a:endParaRPr lang="en-US" smtClean="0"/>
          </a:p>
        </p:txBody>
      </p:sp>
      <p:sp>
        <p:nvSpPr>
          <p:cNvPr id="87045" name="Rectangle 2"/>
          <p:cNvSpPr>
            <a:spLocks noGrp="1" noRot="1" noChangeAspect="1" noChangeArrowheads="1" noTextEdit="1"/>
          </p:cNvSpPr>
          <p:nvPr>
            <p:ph type="sldImg"/>
          </p:nvPr>
        </p:nvSpPr>
        <p:spPr>
          <a:xfrm>
            <a:off x="992188" y="768350"/>
            <a:ext cx="5114925" cy="3836988"/>
          </a:xfrm>
          <a:ln/>
        </p:spPr>
      </p:sp>
      <p:sp>
        <p:nvSpPr>
          <p:cNvPr id="8704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941D49D2-5E46-4DE6-98D8-A7457B6F15C9}" type="datetime1">
              <a:rPr lang="fr-FR" smtClean="0"/>
              <a:pPr>
                <a:defRPr/>
              </a:pPr>
              <a:t>23/05/2011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smtClean="0"/>
              <a:t>5_14_ISA8895_Interoperability_B2O_Methodology</a:t>
            </a:r>
          </a:p>
        </p:txBody>
      </p:sp>
      <p:sp>
        <p:nvSpPr>
          <p:cNvPr id="83972" name="Rectangle 7"/>
          <p:cNvSpPr>
            <a:spLocks noGrp="1" noChangeArrowheads="1"/>
          </p:cNvSpPr>
          <p:nvPr>
            <p:ph type="sldNum" sz="quarter" idx="5"/>
          </p:nvPr>
        </p:nvSpPr>
        <p:spPr>
          <a:noFill/>
        </p:spPr>
        <p:txBody>
          <a:bodyPr/>
          <a:lstStyle/>
          <a:p>
            <a:fld id="{4B0C7657-D947-403F-8881-7A35AC72B9E6}" type="slidenum">
              <a:rPr lang="en-US" smtClean="0"/>
              <a:pPr/>
              <a:t>25</a:t>
            </a:fld>
            <a:endParaRPr lang="en-US" smtClean="0"/>
          </a:p>
        </p:txBody>
      </p:sp>
      <p:sp>
        <p:nvSpPr>
          <p:cNvPr id="83973" name="Rectangle 2"/>
          <p:cNvSpPr>
            <a:spLocks noGrp="1" noRot="1" noChangeAspect="1" noChangeArrowheads="1" noTextEdit="1"/>
          </p:cNvSpPr>
          <p:nvPr>
            <p:ph type="sldImg"/>
          </p:nvPr>
        </p:nvSpPr>
        <p:spPr>
          <a:xfrm>
            <a:off x="992188" y="768350"/>
            <a:ext cx="5114925" cy="3836988"/>
          </a:xfrm>
          <a:ln/>
        </p:spPr>
      </p:sp>
      <p:sp>
        <p:nvSpPr>
          <p:cNvPr id="8397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118F4AA4-CC59-4CA0-B2DD-24CFCEC0DCE5}" type="datetime1">
              <a:rPr lang="fr-FR" smtClean="0"/>
              <a:pPr>
                <a:defRPr/>
              </a:pPr>
              <a:t>23/05/2011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p>
            <a:r>
              <a:rPr lang="en-US" smtClean="0"/>
              <a:t>5_14_ISA8895_Interoperability_B2O_Methodology</a:t>
            </a:r>
          </a:p>
        </p:txBody>
      </p:sp>
      <p:sp>
        <p:nvSpPr>
          <p:cNvPr id="89092" name="Rectangle 7"/>
          <p:cNvSpPr>
            <a:spLocks noGrp="1" noChangeArrowheads="1"/>
          </p:cNvSpPr>
          <p:nvPr>
            <p:ph type="sldNum" sz="quarter" idx="5"/>
          </p:nvPr>
        </p:nvSpPr>
        <p:spPr>
          <a:noFill/>
        </p:spPr>
        <p:txBody>
          <a:bodyPr/>
          <a:lstStyle/>
          <a:p>
            <a:fld id="{3D4C1BEA-8DCA-43DE-9FE7-BB28311CC172}" type="slidenum">
              <a:rPr lang="en-US" smtClean="0"/>
              <a:pPr/>
              <a:t>26</a:t>
            </a:fld>
            <a:endParaRPr lang="en-US" smtClean="0"/>
          </a:p>
        </p:txBody>
      </p:sp>
      <p:sp>
        <p:nvSpPr>
          <p:cNvPr id="89093" name="Rectangle 2"/>
          <p:cNvSpPr>
            <a:spLocks noGrp="1" noRot="1" noChangeAspect="1" noChangeArrowheads="1" noTextEdit="1"/>
          </p:cNvSpPr>
          <p:nvPr>
            <p:ph type="sldImg"/>
          </p:nvPr>
        </p:nvSpPr>
        <p:spPr>
          <a:xfrm>
            <a:off x="992188" y="768350"/>
            <a:ext cx="5114925" cy="3836988"/>
          </a:xfrm>
          <a:ln/>
        </p:spPr>
      </p:sp>
      <p:sp>
        <p:nvSpPr>
          <p:cNvPr id="8909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30DEDA76-B938-45B0-91E9-564C3AA8A5BB}" type="datetime1">
              <a:rPr lang="fr-FR" smtClean="0"/>
              <a:pPr>
                <a:defRPr/>
              </a:pPr>
              <a:t>23/05/2011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p>
            <a:r>
              <a:rPr lang="en-US" smtClean="0"/>
              <a:t>5_14_ISA8895_Interoperability_B2O_Methodology</a:t>
            </a:r>
          </a:p>
        </p:txBody>
      </p:sp>
      <p:sp>
        <p:nvSpPr>
          <p:cNvPr id="90116" name="Rectangle 7"/>
          <p:cNvSpPr>
            <a:spLocks noGrp="1" noChangeArrowheads="1"/>
          </p:cNvSpPr>
          <p:nvPr>
            <p:ph type="sldNum" sz="quarter" idx="5"/>
          </p:nvPr>
        </p:nvSpPr>
        <p:spPr>
          <a:noFill/>
        </p:spPr>
        <p:txBody>
          <a:bodyPr/>
          <a:lstStyle/>
          <a:p>
            <a:fld id="{F6B02091-7C4D-4629-BE17-A97162A4309B}" type="slidenum">
              <a:rPr lang="en-US" smtClean="0"/>
              <a:pPr/>
              <a:t>27</a:t>
            </a:fld>
            <a:endParaRPr lang="en-US" smtClean="0"/>
          </a:p>
        </p:txBody>
      </p:sp>
      <p:sp>
        <p:nvSpPr>
          <p:cNvPr id="90117" name="Rectangle 2"/>
          <p:cNvSpPr>
            <a:spLocks noGrp="1" noRot="1" noChangeAspect="1" noChangeArrowheads="1" noTextEdit="1"/>
          </p:cNvSpPr>
          <p:nvPr>
            <p:ph type="sldImg"/>
          </p:nvPr>
        </p:nvSpPr>
        <p:spPr>
          <a:xfrm>
            <a:off x="992188" y="768350"/>
            <a:ext cx="5114925" cy="3836988"/>
          </a:xfrm>
          <a:ln/>
        </p:spPr>
      </p:sp>
      <p:sp>
        <p:nvSpPr>
          <p:cNvPr id="90118"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02EFB5E1-EA1F-4BB2-B827-A9B7669F464C}" type="datetime1">
              <a:rPr lang="fr-FR" smtClean="0"/>
              <a:pPr>
                <a:defRPr/>
              </a:pPr>
              <a:t>23/05/2011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p>
            <a:r>
              <a:rPr lang="en-US" smtClean="0"/>
              <a:t>5_14_ISA8895_Interoperability_B2O_Methodology</a:t>
            </a:r>
          </a:p>
        </p:txBody>
      </p:sp>
      <p:sp>
        <p:nvSpPr>
          <p:cNvPr id="91140" name="Rectangle 7"/>
          <p:cNvSpPr>
            <a:spLocks noGrp="1" noChangeArrowheads="1"/>
          </p:cNvSpPr>
          <p:nvPr>
            <p:ph type="sldNum" sz="quarter" idx="5"/>
          </p:nvPr>
        </p:nvSpPr>
        <p:spPr>
          <a:noFill/>
        </p:spPr>
        <p:txBody>
          <a:bodyPr/>
          <a:lstStyle/>
          <a:p>
            <a:fld id="{1F3FD156-73F4-41EA-BDCE-4314DB8356B1}" type="slidenum">
              <a:rPr lang="en-US" smtClean="0"/>
              <a:pPr/>
              <a:t>28</a:t>
            </a:fld>
            <a:endParaRPr lang="en-US" smtClean="0"/>
          </a:p>
        </p:txBody>
      </p:sp>
      <p:sp>
        <p:nvSpPr>
          <p:cNvPr id="91141" name="Rectangle 2"/>
          <p:cNvSpPr>
            <a:spLocks noGrp="1" noRot="1" noChangeAspect="1" noChangeArrowheads="1" noTextEdit="1"/>
          </p:cNvSpPr>
          <p:nvPr>
            <p:ph type="sldImg"/>
          </p:nvPr>
        </p:nvSpPr>
        <p:spPr>
          <a:xfrm>
            <a:off x="992188" y="768350"/>
            <a:ext cx="5114925" cy="3836988"/>
          </a:xfrm>
          <a:ln/>
        </p:spPr>
      </p:sp>
      <p:sp>
        <p:nvSpPr>
          <p:cNvPr id="9114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9C8C76FA-E972-4C94-9117-EB648DBB55F5}" type="datetime1">
              <a:rPr lang="fr-FR" smtClean="0"/>
              <a:pPr>
                <a:defRPr/>
              </a:pPr>
              <a:t>23/05/2011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US" smtClean="0"/>
              <a:t>5_14_ISA8895_Interoperability_B2O_Methodology</a:t>
            </a:r>
          </a:p>
        </p:txBody>
      </p:sp>
      <p:sp>
        <p:nvSpPr>
          <p:cNvPr id="92164" name="Rectangle 7"/>
          <p:cNvSpPr>
            <a:spLocks noGrp="1" noChangeArrowheads="1"/>
          </p:cNvSpPr>
          <p:nvPr>
            <p:ph type="sldNum" sz="quarter" idx="5"/>
          </p:nvPr>
        </p:nvSpPr>
        <p:spPr>
          <a:noFill/>
        </p:spPr>
        <p:txBody>
          <a:bodyPr/>
          <a:lstStyle/>
          <a:p>
            <a:fld id="{90FAEB58-52F2-498F-A076-F5D04C3F2FA6}" type="slidenum">
              <a:rPr lang="en-US" smtClean="0"/>
              <a:pPr/>
              <a:t>29</a:t>
            </a:fld>
            <a:endParaRPr lang="en-US" smtClean="0"/>
          </a:p>
        </p:txBody>
      </p:sp>
      <p:sp>
        <p:nvSpPr>
          <p:cNvPr id="92165" name="Rectangle 2"/>
          <p:cNvSpPr>
            <a:spLocks noGrp="1" noRot="1" noChangeAspect="1" noChangeArrowheads="1" noTextEdit="1"/>
          </p:cNvSpPr>
          <p:nvPr>
            <p:ph type="sldImg"/>
          </p:nvPr>
        </p:nvSpPr>
        <p:spPr>
          <a:xfrm>
            <a:off x="992188" y="768350"/>
            <a:ext cx="5114925" cy="3836988"/>
          </a:xfrm>
          <a:ln/>
        </p:spPr>
      </p:sp>
      <p:sp>
        <p:nvSpPr>
          <p:cNvPr id="9216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98DD33F4-3637-4E03-8B30-1AF67D7A6EE8}" type="datetime1">
              <a:rPr lang="fr-FR" smtClean="0"/>
              <a:pPr>
                <a:defRPr/>
              </a:pPr>
              <a:t>23/05/2011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t>5_14_ISA8895_Interoperability_B2O_Methodology</a:t>
            </a:r>
          </a:p>
        </p:txBody>
      </p:sp>
      <p:sp>
        <p:nvSpPr>
          <p:cNvPr id="60420" name="Rectangle 7"/>
          <p:cNvSpPr>
            <a:spLocks noGrp="1" noChangeArrowheads="1"/>
          </p:cNvSpPr>
          <p:nvPr>
            <p:ph type="sldNum" sz="quarter" idx="5"/>
          </p:nvPr>
        </p:nvSpPr>
        <p:spPr>
          <a:noFill/>
        </p:spPr>
        <p:txBody>
          <a:bodyPr/>
          <a:lstStyle/>
          <a:p>
            <a:fld id="{ACE7DF30-ACCE-426B-8EFC-E1FEA3071F84}" type="slidenum">
              <a:rPr lang="en-US" smtClean="0"/>
              <a:pPr/>
              <a:t>3</a:t>
            </a:fld>
            <a:endParaRPr lang="en-US" smtClean="0"/>
          </a:p>
        </p:txBody>
      </p:sp>
      <p:sp>
        <p:nvSpPr>
          <p:cNvPr id="60421" name="Rectangle 2"/>
          <p:cNvSpPr>
            <a:spLocks noGrp="1" noRot="1" noChangeAspect="1" noChangeArrowheads="1" noTextEdit="1"/>
          </p:cNvSpPr>
          <p:nvPr>
            <p:ph type="sldImg"/>
          </p:nvPr>
        </p:nvSpPr>
        <p:spPr>
          <a:xfrm>
            <a:off x="992188" y="768350"/>
            <a:ext cx="5114925" cy="3836988"/>
          </a:xfrm>
          <a:ln/>
        </p:spPr>
      </p:sp>
      <p:sp>
        <p:nvSpPr>
          <p:cNvPr id="6042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AA83F3DA-401A-401C-8CFC-95F65371804D}" type="datetime1">
              <a:rPr lang="fr-FR" smtClean="0"/>
              <a:pPr>
                <a:defRPr/>
              </a:pPr>
              <a:t>23/05/2011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p>
            <a:r>
              <a:rPr lang="en-US" smtClean="0"/>
              <a:t>5_14_ISA8895_Interoperability_B2O_Methodology</a:t>
            </a:r>
          </a:p>
        </p:txBody>
      </p:sp>
      <p:sp>
        <p:nvSpPr>
          <p:cNvPr id="93188" name="Rectangle 7"/>
          <p:cNvSpPr>
            <a:spLocks noGrp="1" noChangeArrowheads="1"/>
          </p:cNvSpPr>
          <p:nvPr>
            <p:ph type="sldNum" sz="quarter" idx="5"/>
          </p:nvPr>
        </p:nvSpPr>
        <p:spPr>
          <a:noFill/>
        </p:spPr>
        <p:txBody>
          <a:bodyPr/>
          <a:lstStyle/>
          <a:p>
            <a:fld id="{A22B729D-9B7A-49F0-8DF3-CA4FA5FAB413}" type="slidenum">
              <a:rPr lang="en-US" smtClean="0"/>
              <a:pPr/>
              <a:t>30</a:t>
            </a:fld>
            <a:endParaRPr lang="en-US" smtClean="0"/>
          </a:p>
        </p:txBody>
      </p:sp>
      <p:sp>
        <p:nvSpPr>
          <p:cNvPr id="93189" name="Rectangle 2"/>
          <p:cNvSpPr>
            <a:spLocks noGrp="1" noRot="1" noChangeAspect="1" noChangeArrowheads="1" noTextEdit="1"/>
          </p:cNvSpPr>
          <p:nvPr>
            <p:ph type="sldImg"/>
          </p:nvPr>
        </p:nvSpPr>
        <p:spPr>
          <a:xfrm>
            <a:off x="992188" y="768350"/>
            <a:ext cx="5114925" cy="3836988"/>
          </a:xfrm>
          <a:ln/>
        </p:spPr>
      </p:sp>
      <p:sp>
        <p:nvSpPr>
          <p:cNvPr id="93190"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17EA6BE2-A3C4-42E0-8B8A-14101828CD4B}" type="datetime1">
              <a:rPr lang="fr-FR" smtClean="0"/>
              <a:pPr>
                <a:defRPr/>
              </a:pPr>
              <a:t>23/05/2011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smtClean="0"/>
              <a:t>5_14_ISA8895_Interoperability_B2O_Methodology</a:t>
            </a:r>
          </a:p>
        </p:txBody>
      </p:sp>
      <p:sp>
        <p:nvSpPr>
          <p:cNvPr id="94212" name="Rectangle 7"/>
          <p:cNvSpPr>
            <a:spLocks noGrp="1" noChangeArrowheads="1"/>
          </p:cNvSpPr>
          <p:nvPr>
            <p:ph type="sldNum" sz="quarter" idx="5"/>
          </p:nvPr>
        </p:nvSpPr>
        <p:spPr>
          <a:noFill/>
        </p:spPr>
        <p:txBody>
          <a:bodyPr/>
          <a:lstStyle/>
          <a:p>
            <a:fld id="{2E3F0BE7-BB35-4DEC-A139-2A9DF08DC7A9}" type="slidenum">
              <a:rPr lang="en-US" smtClean="0"/>
              <a:pPr/>
              <a:t>31</a:t>
            </a:fld>
            <a:endParaRPr lang="en-US" smtClean="0"/>
          </a:p>
        </p:txBody>
      </p:sp>
      <p:sp>
        <p:nvSpPr>
          <p:cNvPr id="94213" name="Rectangle 2"/>
          <p:cNvSpPr>
            <a:spLocks noGrp="1" noRot="1" noChangeAspect="1" noChangeArrowheads="1" noTextEdit="1"/>
          </p:cNvSpPr>
          <p:nvPr>
            <p:ph type="sldImg"/>
          </p:nvPr>
        </p:nvSpPr>
        <p:spPr>
          <a:xfrm>
            <a:off x="992188" y="768350"/>
            <a:ext cx="5114925" cy="3836988"/>
          </a:xfrm>
          <a:ln/>
        </p:spPr>
      </p:sp>
      <p:sp>
        <p:nvSpPr>
          <p:cNvPr id="9421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4E96AFEF-76AB-4C04-B34F-EF93C51FC349}" type="datetime1">
              <a:rPr lang="fr-FR" smtClean="0"/>
              <a:pPr>
                <a:defRPr/>
              </a:pPr>
              <a:t>23/05/2011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smtClean="0"/>
              <a:t>5_14_ISA8895_Interoperability_B2O_Methodology</a:t>
            </a:r>
          </a:p>
        </p:txBody>
      </p:sp>
      <p:sp>
        <p:nvSpPr>
          <p:cNvPr id="98308" name="Rectangle 7"/>
          <p:cNvSpPr>
            <a:spLocks noGrp="1" noChangeArrowheads="1"/>
          </p:cNvSpPr>
          <p:nvPr>
            <p:ph type="sldNum" sz="quarter" idx="5"/>
          </p:nvPr>
        </p:nvSpPr>
        <p:spPr>
          <a:noFill/>
        </p:spPr>
        <p:txBody>
          <a:bodyPr/>
          <a:lstStyle/>
          <a:p>
            <a:fld id="{A5813670-D0D7-445D-A650-D8B759624A7D}" type="slidenum">
              <a:rPr lang="en-US" smtClean="0"/>
              <a:pPr/>
              <a:t>32</a:t>
            </a:fld>
            <a:endParaRPr lang="en-US" smtClean="0"/>
          </a:p>
        </p:txBody>
      </p:sp>
      <p:sp>
        <p:nvSpPr>
          <p:cNvPr id="98309" name="Rectangle 2"/>
          <p:cNvSpPr>
            <a:spLocks noGrp="1" noRot="1" noChangeAspect="1" noChangeArrowheads="1" noTextEdit="1"/>
          </p:cNvSpPr>
          <p:nvPr>
            <p:ph type="sldImg"/>
          </p:nvPr>
        </p:nvSpPr>
        <p:spPr>
          <a:xfrm>
            <a:off x="992188" y="768350"/>
            <a:ext cx="5114925" cy="3836988"/>
          </a:xfrm>
          <a:ln/>
        </p:spPr>
      </p:sp>
      <p:sp>
        <p:nvSpPr>
          <p:cNvPr id="98310"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48DD8498-D5B5-4945-ACF3-7DAAEF3B8425}" type="datetime1">
              <a:rPr lang="fr-FR" smtClean="0"/>
              <a:pPr>
                <a:defRPr/>
              </a:pPr>
              <a:t>23/05/2011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r>
              <a:rPr lang="en-US" smtClean="0"/>
              <a:t>5_14_ISA8895_Interoperability_B2O_Methodology</a:t>
            </a:r>
          </a:p>
        </p:txBody>
      </p:sp>
      <p:sp>
        <p:nvSpPr>
          <p:cNvPr id="99332" name="Rectangle 7"/>
          <p:cNvSpPr>
            <a:spLocks noGrp="1" noChangeArrowheads="1"/>
          </p:cNvSpPr>
          <p:nvPr>
            <p:ph type="sldNum" sz="quarter" idx="5"/>
          </p:nvPr>
        </p:nvSpPr>
        <p:spPr>
          <a:noFill/>
        </p:spPr>
        <p:txBody>
          <a:bodyPr/>
          <a:lstStyle/>
          <a:p>
            <a:fld id="{459EC435-198D-42A7-9DFB-B74DA9378F8E}" type="slidenum">
              <a:rPr lang="en-US" smtClean="0"/>
              <a:pPr/>
              <a:t>33</a:t>
            </a:fld>
            <a:endParaRPr lang="en-US" smtClean="0"/>
          </a:p>
        </p:txBody>
      </p:sp>
      <p:sp>
        <p:nvSpPr>
          <p:cNvPr id="99333" name="Rectangle 2"/>
          <p:cNvSpPr>
            <a:spLocks noGrp="1" noRot="1" noChangeAspect="1" noChangeArrowheads="1" noTextEdit="1"/>
          </p:cNvSpPr>
          <p:nvPr>
            <p:ph type="sldImg"/>
          </p:nvPr>
        </p:nvSpPr>
        <p:spPr>
          <a:xfrm>
            <a:off x="992188" y="768350"/>
            <a:ext cx="5114925" cy="3836988"/>
          </a:xfrm>
          <a:ln/>
        </p:spPr>
      </p:sp>
      <p:sp>
        <p:nvSpPr>
          <p:cNvPr id="99334" name="Rectangle 3"/>
          <p:cNvSpPr>
            <a:spLocks noGrp="1" noChangeArrowheads="1"/>
          </p:cNvSpPr>
          <p:nvPr>
            <p:ph type="body" idx="1"/>
          </p:nvPr>
        </p:nvSpPr>
        <p:spPr>
          <a:noFill/>
          <a:ln/>
        </p:spPr>
        <p:txBody>
          <a:bodyPr/>
          <a:lstStyle/>
          <a:p>
            <a:endParaRPr lang="en-GB" sz="1000" b="1" dirty="0" smtClean="0">
              <a:cs typeface="Times New Roman" pitchFamily="18" charset="0"/>
            </a:endParaRPr>
          </a:p>
        </p:txBody>
      </p:sp>
      <p:sp>
        <p:nvSpPr>
          <p:cNvPr id="7" name="Espace réservé de la date 6"/>
          <p:cNvSpPr>
            <a:spLocks noGrp="1"/>
          </p:cNvSpPr>
          <p:nvPr>
            <p:ph type="dt" idx="10"/>
          </p:nvPr>
        </p:nvSpPr>
        <p:spPr/>
        <p:txBody>
          <a:bodyPr/>
          <a:lstStyle/>
          <a:p>
            <a:pPr>
              <a:defRPr/>
            </a:pPr>
            <a:fld id="{1E58D3FD-7ECA-44B6-9906-42E16F85A630}" type="datetime1">
              <a:rPr lang="fr-FR" smtClean="0"/>
              <a:pPr>
                <a:defRPr/>
              </a:pPr>
              <a:t>23/05/2011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pPr>
              <a:defRPr/>
            </a:pPr>
            <a:r>
              <a:rPr lang="en-US" smtClean="0"/>
              <a:t>5_14_ISA8895_Interoperability_B2O_Methodology</a:t>
            </a:r>
            <a:endParaRPr lang="en-US"/>
          </a:p>
        </p:txBody>
      </p:sp>
      <p:sp>
        <p:nvSpPr>
          <p:cNvPr id="5" name="Espace réservé de la date 4"/>
          <p:cNvSpPr>
            <a:spLocks noGrp="1"/>
          </p:cNvSpPr>
          <p:nvPr>
            <p:ph type="dt" idx="11"/>
          </p:nvPr>
        </p:nvSpPr>
        <p:spPr/>
        <p:txBody>
          <a:bodyPr/>
          <a:lstStyle/>
          <a:p>
            <a:pPr>
              <a:defRPr/>
            </a:pPr>
            <a:fld id="{EE9DB825-5894-4ABF-ACFE-BD6EB9F6A8AC}" type="datetime1">
              <a:rPr lang="fr-FR" smtClean="0"/>
              <a:pPr>
                <a:defRPr/>
              </a:pPr>
              <a:t>23/05/2011</a:t>
            </a:fld>
            <a:endParaRPr lang="en-US"/>
          </a:p>
        </p:txBody>
      </p:sp>
      <p:sp>
        <p:nvSpPr>
          <p:cNvPr id="7" name="Espace réservé du numéro de diapositive 6"/>
          <p:cNvSpPr>
            <a:spLocks noGrp="1"/>
          </p:cNvSpPr>
          <p:nvPr>
            <p:ph type="sldNum" sz="quarter" idx="13"/>
          </p:nvPr>
        </p:nvSpPr>
        <p:spPr/>
        <p:txBody>
          <a:bodyPr/>
          <a:lstStyle/>
          <a:p>
            <a:pPr>
              <a:defRPr/>
            </a:pPr>
            <a:fld id="{D3B7308E-45A5-4141-A6FC-6E72CA5EE8C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pPr>
              <a:defRPr/>
            </a:pPr>
            <a:r>
              <a:rPr lang="en-US" smtClean="0"/>
              <a:t>5_14_ISA8895_Interoperability_B2O_Methodology</a:t>
            </a:r>
            <a:endParaRPr lang="en-US"/>
          </a:p>
        </p:txBody>
      </p:sp>
      <p:sp>
        <p:nvSpPr>
          <p:cNvPr id="5" name="Espace réservé de la date 4"/>
          <p:cNvSpPr>
            <a:spLocks noGrp="1"/>
          </p:cNvSpPr>
          <p:nvPr>
            <p:ph type="dt" idx="11"/>
          </p:nvPr>
        </p:nvSpPr>
        <p:spPr/>
        <p:txBody>
          <a:bodyPr/>
          <a:lstStyle/>
          <a:p>
            <a:pPr>
              <a:defRPr/>
            </a:pPr>
            <a:fld id="{780DC386-C873-47B7-86F9-F0F65801A4B0}" type="datetime1">
              <a:rPr lang="fr-FR" smtClean="0"/>
              <a:pPr>
                <a:defRPr/>
              </a:pPr>
              <a:t>23/05/2011</a:t>
            </a:fld>
            <a:endParaRPr lang="en-US"/>
          </a:p>
        </p:txBody>
      </p:sp>
      <p:sp>
        <p:nvSpPr>
          <p:cNvPr id="7" name="Espace réservé du numéro de diapositive 6"/>
          <p:cNvSpPr>
            <a:spLocks noGrp="1"/>
          </p:cNvSpPr>
          <p:nvPr>
            <p:ph type="sldNum" sz="quarter" idx="13"/>
          </p:nvPr>
        </p:nvSpPr>
        <p:spPr/>
        <p:txBody>
          <a:bodyPr/>
          <a:lstStyle/>
          <a:p>
            <a:pPr>
              <a:defRPr/>
            </a:pPr>
            <a:fld id="{D3B7308E-45A5-4141-A6FC-6E72CA5EE8C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smtClean="0"/>
              <a:t>5_14_ISA8895_Interoperability_B2O_Methodology</a:t>
            </a:r>
          </a:p>
        </p:txBody>
      </p:sp>
      <p:sp>
        <p:nvSpPr>
          <p:cNvPr id="102404" name="Rectangle 7"/>
          <p:cNvSpPr>
            <a:spLocks noGrp="1" noChangeArrowheads="1"/>
          </p:cNvSpPr>
          <p:nvPr>
            <p:ph type="sldNum" sz="quarter" idx="5"/>
          </p:nvPr>
        </p:nvSpPr>
        <p:spPr>
          <a:noFill/>
        </p:spPr>
        <p:txBody>
          <a:bodyPr/>
          <a:lstStyle/>
          <a:p>
            <a:fld id="{614B6897-AE32-4134-A180-3255AC3236C3}" type="slidenum">
              <a:rPr lang="en-US" smtClean="0"/>
              <a:pPr/>
              <a:t>36</a:t>
            </a:fld>
            <a:endParaRPr lang="en-US" smtClean="0"/>
          </a:p>
        </p:txBody>
      </p:sp>
      <p:sp>
        <p:nvSpPr>
          <p:cNvPr id="102405" name="Rectangle 2"/>
          <p:cNvSpPr>
            <a:spLocks noGrp="1" noRot="1" noChangeAspect="1" noChangeArrowheads="1" noTextEdit="1"/>
          </p:cNvSpPr>
          <p:nvPr>
            <p:ph type="sldImg"/>
          </p:nvPr>
        </p:nvSpPr>
        <p:spPr>
          <a:xfrm>
            <a:off x="992188" y="768350"/>
            <a:ext cx="5114925" cy="3836988"/>
          </a:xfrm>
          <a:ln/>
        </p:spPr>
      </p:sp>
      <p:sp>
        <p:nvSpPr>
          <p:cNvPr id="10240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36B66A20-01EB-4355-9CDA-D1EF84ACF88B}" type="datetime1">
              <a:rPr lang="fr-FR" smtClean="0"/>
              <a:pPr>
                <a:defRPr/>
              </a:pPr>
              <a:t>23/05/2011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smtClean="0"/>
              <a:t>5_14_ISA8895_Interoperability_B2O_Methodology</a:t>
            </a:r>
          </a:p>
        </p:txBody>
      </p:sp>
      <p:sp>
        <p:nvSpPr>
          <p:cNvPr id="103428" name="Rectangle 7"/>
          <p:cNvSpPr>
            <a:spLocks noGrp="1" noChangeArrowheads="1"/>
          </p:cNvSpPr>
          <p:nvPr>
            <p:ph type="sldNum" sz="quarter" idx="5"/>
          </p:nvPr>
        </p:nvSpPr>
        <p:spPr>
          <a:noFill/>
        </p:spPr>
        <p:txBody>
          <a:bodyPr/>
          <a:lstStyle/>
          <a:p>
            <a:fld id="{1802E9F7-66D9-4287-A5F0-880185790FD1}" type="slidenum">
              <a:rPr lang="en-US" smtClean="0"/>
              <a:pPr/>
              <a:t>37</a:t>
            </a:fld>
            <a:endParaRPr lang="en-US" smtClean="0"/>
          </a:p>
        </p:txBody>
      </p:sp>
      <p:sp>
        <p:nvSpPr>
          <p:cNvPr id="103429" name="Rectangle 2"/>
          <p:cNvSpPr>
            <a:spLocks noGrp="1" noRot="1" noChangeAspect="1" noChangeArrowheads="1" noTextEdit="1"/>
          </p:cNvSpPr>
          <p:nvPr>
            <p:ph type="sldImg"/>
          </p:nvPr>
        </p:nvSpPr>
        <p:spPr>
          <a:xfrm>
            <a:off x="992188" y="768350"/>
            <a:ext cx="5114925" cy="3836988"/>
          </a:xfrm>
          <a:ln/>
        </p:spPr>
      </p:sp>
      <p:sp>
        <p:nvSpPr>
          <p:cNvPr id="103430" name="Rectangle 3"/>
          <p:cNvSpPr>
            <a:spLocks noGrp="1" noChangeArrowheads="1"/>
          </p:cNvSpPr>
          <p:nvPr>
            <p:ph type="body" idx="1"/>
          </p:nvPr>
        </p:nvSpPr>
        <p:spPr>
          <a:noFill/>
          <a:ln/>
        </p:spPr>
        <p:txBody>
          <a:bodyPr/>
          <a:lstStyle/>
          <a:p>
            <a:pPr>
              <a:lnSpc>
                <a:spcPct val="90000"/>
              </a:lnSpc>
            </a:pPr>
            <a:endParaRPr lang="en-GB" sz="900" b="1" dirty="0" smtClean="0">
              <a:latin typeface="Arial Narrow" pitchFamily="34" charset="0"/>
            </a:endParaRPr>
          </a:p>
        </p:txBody>
      </p:sp>
      <p:sp>
        <p:nvSpPr>
          <p:cNvPr id="7" name="Espace réservé de la date 6"/>
          <p:cNvSpPr>
            <a:spLocks noGrp="1"/>
          </p:cNvSpPr>
          <p:nvPr>
            <p:ph type="dt" idx="10"/>
          </p:nvPr>
        </p:nvSpPr>
        <p:spPr/>
        <p:txBody>
          <a:bodyPr/>
          <a:lstStyle/>
          <a:p>
            <a:pPr>
              <a:defRPr/>
            </a:pPr>
            <a:fld id="{F4A9B56B-D785-4A9E-AE88-37D8F6348C4A}" type="datetime1">
              <a:rPr lang="fr-FR" smtClean="0"/>
              <a:pPr>
                <a:defRPr/>
              </a:pPr>
              <a:t>23/05/2011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smtClean="0"/>
              <a:t>5_14_ISA8895_Interoperability_B2O_Methodology</a:t>
            </a:r>
          </a:p>
        </p:txBody>
      </p:sp>
      <p:sp>
        <p:nvSpPr>
          <p:cNvPr id="61444" name="Rectangle 7"/>
          <p:cNvSpPr>
            <a:spLocks noGrp="1" noChangeArrowheads="1"/>
          </p:cNvSpPr>
          <p:nvPr>
            <p:ph type="sldNum" sz="quarter" idx="5"/>
          </p:nvPr>
        </p:nvSpPr>
        <p:spPr>
          <a:noFill/>
        </p:spPr>
        <p:txBody>
          <a:bodyPr/>
          <a:lstStyle/>
          <a:p>
            <a:fld id="{5E802F4E-ECBB-442E-A6B4-C528EA4CE231}" type="slidenum">
              <a:rPr lang="en-US" smtClean="0"/>
              <a:pPr/>
              <a:t>4</a:t>
            </a:fld>
            <a:endParaRPr lang="en-US" smtClean="0"/>
          </a:p>
        </p:txBody>
      </p:sp>
      <p:sp>
        <p:nvSpPr>
          <p:cNvPr id="61445" name="Rectangle 2"/>
          <p:cNvSpPr>
            <a:spLocks noGrp="1" noRot="1" noChangeAspect="1" noChangeArrowheads="1" noTextEdit="1"/>
          </p:cNvSpPr>
          <p:nvPr>
            <p:ph type="sldImg"/>
          </p:nvPr>
        </p:nvSpPr>
        <p:spPr>
          <a:xfrm>
            <a:off x="992188" y="768350"/>
            <a:ext cx="5114925" cy="3836988"/>
          </a:xfrm>
          <a:ln/>
        </p:spPr>
      </p:sp>
      <p:sp>
        <p:nvSpPr>
          <p:cNvPr id="6144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BE9318E7-1D21-4F95-8A61-5A8AD5238EE4}" type="datetime1">
              <a:rPr lang="fr-FR" smtClean="0"/>
              <a:pPr>
                <a:defRPr/>
              </a:pPr>
              <a:t>23/05/2011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smtClean="0"/>
              <a:t>5_14_ISA8895_Interoperability_B2O_Methodology</a:t>
            </a:r>
          </a:p>
        </p:txBody>
      </p:sp>
      <p:sp>
        <p:nvSpPr>
          <p:cNvPr id="62468" name="Rectangle 7"/>
          <p:cNvSpPr>
            <a:spLocks noGrp="1" noChangeArrowheads="1"/>
          </p:cNvSpPr>
          <p:nvPr>
            <p:ph type="sldNum" sz="quarter" idx="5"/>
          </p:nvPr>
        </p:nvSpPr>
        <p:spPr>
          <a:noFill/>
        </p:spPr>
        <p:txBody>
          <a:bodyPr/>
          <a:lstStyle/>
          <a:p>
            <a:fld id="{33FC104A-585A-4720-8DA9-CE6CCBB39170}" type="slidenum">
              <a:rPr lang="en-US" smtClean="0"/>
              <a:pPr/>
              <a:t>5</a:t>
            </a:fld>
            <a:endParaRPr lang="en-US" smtClean="0"/>
          </a:p>
        </p:txBody>
      </p:sp>
      <p:sp>
        <p:nvSpPr>
          <p:cNvPr id="62469" name="Rectangle 2"/>
          <p:cNvSpPr>
            <a:spLocks noGrp="1" noRot="1" noChangeAspect="1" noChangeArrowheads="1" noTextEdit="1"/>
          </p:cNvSpPr>
          <p:nvPr>
            <p:ph type="sldImg"/>
          </p:nvPr>
        </p:nvSpPr>
        <p:spPr>
          <a:xfrm>
            <a:off x="992188" y="768350"/>
            <a:ext cx="5114925" cy="3836988"/>
          </a:xfrm>
          <a:ln/>
        </p:spPr>
      </p:sp>
      <p:sp>
        <p:nvSpPr>
          <p:cNvPr id="62470"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E1723135-2FAA-4BE5-A2D7-117B17F06465}" type="datetime1">
              <a:rPr lang="fr-FR" smtClean="0"/>
              <a:pPr>
                <a:defRPr/>
              </a:pPr>
              <a:t>23/05/2011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smtClean="0"/>
              <a:t>5_14_ISA8895_Interoperability_B2O_Methodology</a:t>
            </a:r>
          </a:p>
        </p:txBody>
      </p:sp>
      <p:sp>
        <p:nvSpPr>
          <p:cNvPr id="63492" name="Rectangle 7"/>
          <p:cNvSpPr>
            <a:spLocks noGrp="1" noChangeArrowheads="1"/>
          </p:cNvSpPr>
          <p:nvPr>
            <p:ph type="sldNum" sz="quarter" idx="5"/>
          </p:nvPr>
        </p:nvSpPr>
        <p:spPr>
          <a:noFill/>
        </p:spPr>
        <p:txBody>
          <a:bodyPr/>
          <a:lstStyle/>
          <a:p>
            <a:fld id="{D9483510-6D00-41D6-8F72-D8689229CDF4}" type="slidenum">
              <a:rPr lang="en-US" smtClean="0"/>
              <a:pPr/>
              <a:t>6</a:t>
            </a:fld>
            <a:endParaRPr lang="en-US" smtClean="0"/>
          </a:p>
        </p:txBody>
      </p:sp>
      <p:sp>
        <p:nvSpPr>
          <p:cNvPr id="63493" name="Rectangle 2"/>
          <p:cNvSpPr>
            <a:spLocks noGrp="1" noRot="1" noChangeAspect="1" noChangeArrowheads="1" noTextEdit="1"/>
          </p:cNvSpPr>
          <p:nvPr>
            <p:ph type="sldImg"/>
          </p:nvPr>
        </p:nvSpPr>
        <p:spPr>
          <a:xfrm>
            <a:off x="992188" y="768350"/>
            <a:ext cx="5114925" cy="3836988"/>
          </a:xfrm>
          <a:ln/>
        </p:spPr>
      </p:sp>
      <p:sp>
        <p:nvSpPr>
          <p:cNvPr id="63494"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CA73B0FC-2CE7-4ACF-B485-D8B6915DC855}" type="datetime1">
              <a:rPr lang="fr-FR" smtClean="0"/>
              <a:pPr>
                <a:defRPr/>
              </a:pPr>
              <a:t>23/05/2011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US" smtClean="0"/>
              <a:t>5_14_ISA8895_Interoperability_B2O_Methodology</a:t>
            </a:r>
          </a:p>
        </p:txBody>
      </p:sp>
      <p:sp>
        <p:nvSpPr>
          <p:cNvPr id="65540" name="Rectangle 7"/>
          <p:cNvSpPr>
            <a:spLocks noGrp="1" noChangeArrowheads="1"/>
          </p:cNvSpPr>
          <p:nvPr>
            <p:ph type="sldNum" sz="quarter" idx="5"/>
          </p:nvPr>
        </p:nvSpPr>
        <p:spPr>
          <a:noFill/>
        </p:spPr>
        <p:txBody>
          <a:bodyPr/>
          <a:lstStyle/>
          <a:p>
            <a:fld id="{D63C654D-FCD5-4AE1-A59F-1FB051A8E890}" type="slidenum">
              <a:rPr lang="en-US" smtClean="0"/>
              <a:pPr/>
              <a:t>7</a:t>
            </a:fld>
            <a:endParaRPr lang="en-US" smtClean="0"/>
          </a:p>
        </p:txBody>
      </p:sp>
      <p:sp>
        <p:nvSpPr>
          <p:cNvPr id="65541" name="Rectangle 2"/>
          <p:cNvSpPr>
            <a:spLocks noGrp="1" noRot="1" noChangeAspect="1" noChangeArrowheads="1" noTextEdit="1"/>
          </p:cNvSpPr>
          <p:nvPr>
            <p:ph type="sldImg"/>
          </p:nvPr>
        </p:nvSpPr>
        <p:spPr>
          <a:xfrm>
            <a:off x="992188" y="768350"/>
            <a:ext cx="5114925" cy="3836988"/>
          </a:xfrm>
          <a:ln/>
        </p:spPr>
      </p:sp>
      <p:sp>
        <p:nvSpPr>
          <p:cNvPr id="65542"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30FF827D-F2A9-4C47-AC3C-757E87216F0B}" type="datetime1">
              <a:rPr lang="fr-FR" smtClean="0"/>
              <a:pPr>
                <a:defRPr/>
              </a:pPr>
              <a:t>23/05/2011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smtClean="0"/>
              <a:t>5_14_ISA8895_Interoperability_B2O_Methodology</a:t>
            </a:r>
          </a:p>
        </p:txBody>
      </p:sp>
      <p:sp>
        <p:nvSpPr>
          <p:cNvPr id="67588" name="Rectangle 7"/>
          <p:cNvSpPr>
            <a:spLocks noGrp="1" noChangeArrowheads="1"/>
          </p:cNvSpPr>
          <p:nvPr>
            <p:ph type="sldNum" sz="quarter" idx="5"/>
          </p:nvPr>
        </p:nvSpPr>
        <p:spPr>
          <a:noFill/>
        </p:spPr>
        <p:txBody>
          <a:bodyPr/>
          <a:lstStyle/>
          <a:p>
            <a:fld id="{695AAFF9-0C5B-4A8A-ABDE-8E91528277DB}" type="slidenum">
              <a:rPr lang="en-US" smtClean="0"/>
              <a:pPr/>
              <a:t>8</a:t>
            </a:fld>
            <a:endParaRPr lang="en-US" smtClean="0"/>
          </a:p>
        </p:txBody>
      </p:sp>
      <p:sp>
        <p:nvSpPr>
          <p:cNvPr id="67589" name="Rectangle 2"/>
          <p:cNvSpPr>
            <a:spLocks noGrp="1" noRot="1" noChangeAspect="1" noChangeArrowheads="1" noTextEdit="1"/>
          </p:cNvSpPr>
          <p:nvPr>
            <p:ph type="sldImg"/>
          </p:nvPr>
        </p:nvSpPr>
        <p:spPr>
          <a:xfrm>
            <a:off x="992188" y="768350"/>
            <a:ext cx="5114925" cy="3836988"/>
          </a:xfrm>
          <a:ln/>
        </p:spPr>
      </p:sp>
      <p:sp>
        <p:nvSpPr>
          <p:cNvPr id="67590" name="Rectangle 3"/>
          <p:cNvSpPr>
            <a:spLocks noGrp="1" noChangeArrowheads="1"/>
          </p:cNvSpPr>
          <p:nvPr>
            <p:ph type="body" idx="1"/>
          </p:nvPr>
        </p:nvSpPr>
        <p:spPr>
          <a:noFill/>
          <a:ln/>
        </p:spPr>
        <p:txBody>
          <a:bodyPr/>
          <a:lstStyle/>
          <a:p>
            <a:endParaRPr lang="fr-FR" dirty="0" smtClean="0"/>
          </a:p>
        </p:txBody>
      </p:sp>
      <p:sp>
        <p:nvSpPr>
          <p:cNvPr id="7" name="Espace réservé de la date 6"/>
          <p:cNvSpPr>
            <a:spLocks noGrp="1"/>
          </p:cNvSpPr>
          <p:nvPr>
            <p:ph type="dt" idx="10"/>
          </p:nvPr>
        </p:nvSpPr>
        <p:spPr/>
        <p:txBody>
          <a:bodyPr/>
          <a:lstStyle/>
          <a:p>
            <a:pPr>
              <a:defRPr/>
            </a:pPr>
            <a:fld id="{0508001F-22BF-4117-B82C-F135EFFF8D2C}" type="datetime1">
              <a:rPr lang="fr-FR" smtClean="0"/>
              <a:pPr>
                <a:defRPr/>
              </a:pPr>
              <a:t>23/05/2011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US" smtClean="0"/>
              <a:t>5_14_ISA8895_Interoperability_B2O_Methodology</a:t>
            </a:r>
          </a:p>
        </p:txBody>
      </p:sp>
      <p:sp>
        <p:nvSpPr>
          <p:cNvPr id="66564" name="Rectangle 7"/>
          <p:cNvSpPr>
            <a:spLocks noGrp="1" noChangeArrowheads="1"/>
          </p:cNvSpPr>
          <p:nvPr>
            <p:ph type="sldNum" sz="quarter" idx="5"/>
          </p:nvPr>
        </p:nvSpPr>
        <p:spPr>
          <a:noFill/>
        </p:spPr>
        <p:txBody>
          <a:bodyPr/>
          <a:lstStyle/>
          <a:p>
            <a:fld id="{6D73E2FE-5793-4773-B00E-010D6FCB33BB}" type="slidenum">
              <a:rPr lang="en-US" smtClean="0"/>
              <a:pPr/>
              <a:t>9</a:t>
            </a:fld>
            <a:endParaRPr lang="en-US" smtClean="0"/>
          </a:p>
        </p:txBody>
      </p:sp>
      <p:sp>
        <p:nvSpPr>
          <p:cNvPr id="66565" name="Rectangle 2"/>
          <p:cNvSpPr>
            <a:spLocks noGrp="1" noRot="1" noChangeAspect="1" noChangeArrowheads="1" noTextEdit="1"/>
          </p:cNvSpPr>
          <p:nvPr>
            <p:ph type="sldImg"/>
          </p:nvPr>
        </p:nvSpPr>
        <p:spPr>
          <a:xfrm>
            <a:off x="992188" y="768350"/>
            <a:ext cx="5114925" cy="3836988"/>
          </a:xfrm>
          <a:ln/>
        </p:spPr>
      </p:sp>
      <p:sp>
        <p:nvSpPr>
          <p:cNvPr id="66566" name="Rectangle 3"/>
          <p:cNvSpPr>
            <a:spLocks noGrp="1" noChangeArrowheads="1"/>
          </p:cNvSpPr>
          <p:nvPr>
            <p:ph type="body" idx="1"/>
          </p:nvPr>
        </p:nvSpPr>
        <p:spPr>
          <a:noFill/>
          <a:ln/>
        </p:spPr>
        <p:txBody>
          <a:bodyPr/>
          <a:lstStyle/>
          <a:p>
            <a:endParaRPr lang="en-GB" smtClean="0"/>
          </a:p>
        </p:txBody>
      </p:sp>
      <p:sp>
        <p:nvSpPr>
          <p:cNvPr id="7" name="Espace réservé de la date 6"/>
          <p:cNvSpPr>
            <a:spLocks noGrp="1"/>
          </p:cNvSpPr>
          <p:nvPr>
            <p:ph type="dt" idx="10"/>
          </p:nvPr>
        </p:nvSpPr>
        <p:spPr/>
        <p:txBody>
          <a:bodyPr/>
          <a:lstStyle/>
          <a:p>
            <a:pPr>
              <a:defRPr/>
            </a:pPr>
            <a:fld id="{2A06FE0C-D9C7-4DDC-ABB0-06628B71E6FE}" type="datetime1">
              <a:rPr lang="fr-FR" smtClean="0"/>
              <a:pPr>
                <a:defRPr/>
              </a:pPr>
              <a:t>23/05/2011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creativecommons.org/licenses/by-sa/3.0/" TargetMode="External"/><Relationship Id="rId5" Type="http://schemas.openxmlformats.org/officeDocument/2006/relationships/image" Target="../media/image4.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Line 8"/>
          <p:cNvSpPr>
            <a:spLocks noChangeShapeType="1"/>
          </p:cNvSpPr>
          <p:nvPr/>
        </p:nvSpPr>
        <p:spPr bwMode="auto">
          <a:xfrm>
            <a:off x="9144000" y="0"/>
            <a:ext cx="0" cy="6858000"/>
          </a:xfrm>
          <a:prstGeom prst="line">
            <a:avLst/>
          </a:prstGeom>
          <a:noFill/>
          <a:ln w="12700">
            <a:solidFill>
              <a:schemeClr val="tx1"/>
            </a:solidFill>
            <a:round/>
            <a:headEnd/>
            <a:tailEnd/>
          </a:ln>
          <a:effectLst/>
        </p:spPr>
        <p:txBody>
          <a:bodyPr wrap="none" lIns="90000" tIns="46800" rIns="90000" bIns="46800"/>
          <a:lstStyle/>
          <a:p>
            <a:pPr eaLnBrk="0" hangingPunct="0">
              <a:defRPr/>
            </a:pPr>
            <a:endParaRPr lang="fr-FR"/>
          </a:p>
        </p:txBody>
      </p:sp>
      <p:sp>
        <p:nvSpPr>
          <p:cNvPr id="6" name="Text Box 9"/>
          <p:cNvSpPr txBox="1">
            <a:spLocks noChangeArrowheads="1"/>
          </p:cNvSpPr>
          <p:nvPr/>
        </p:nvSpPr>
        <p:spPr bwMode="auto">
          <a:xfrm>
            <a:off x="1617969" y="5065000"/>
            <a:ext cx="6770455" cy="1064010"/>
          </a:xfrm>
          <a:prstGeom prst="rect">
            <a:avLst/>
          </a:prstGeom>
          <a:noFill/>
          <a:ln w="12700">
            <a:noFill/>
            <a:miter lim="800000"/>
            <a:headEnd/>
            <a:tailEnd/>
          </a:ln>
          <a:effectLst/>
        </p:spPr>
        <p:txBody>
          <a:bodyPr wrap="square" lIns="90000" tIns="46800" rIns="90000" bIns="46800">
            <a:spAutoFit/>
          </a:bodyPr>
          <a:lstStyle/>
          <a:p>
            <a:pPr algn="l" eaLnBrk="0" hangingPunct="0">
              <a:defRPr/>
            </a:pPr>
            <a:r>
              <a:rPr lang="en-GB" sz="1400" dirty="0" smtClean="0">
                <a:solidFill>
                  <a:srgbClr val="808080"/>
                </a:solidFill>
              </a:rPr>
              <a:t>Jean Vieille 	www.syntropicfactory.info j.vieille@syntropicfactory.info</a:t>
            </a:r>
          </a:p>
          <a:p>
            <a:pPr algn="l" eaLnBrk="0" hangingPunct="0">
              <a:defRPr/>
            </a:pPr>
            <a:endParaRPr lang="en-GB" sz="1400" dirty="0" smtClean="0">
              <a:solidFill>
                <a:srgbClr val="808080"/>
              </a:solidFill>
            </a:endParaRPr>
          </a:p>
          <a:p>
            <a:pPr algn="l" eaLnBrk="0" hangingPunct="0">
              <a:defRPr/>
            </a:pPr>
            <a:r>
              <a:rPr lang="en-GB" sz="1400" dirty="0" smtClean="0">
                <a:solidFill>
                  <a:srgbClr val="808080"/>
                </a:solidFill>
              </a:rPr>
              <a:t>Research community 	www.controlchainmanagement.org</a:t>
            </a:r>
          </a:p>
          <a:p>
            <a:pPr algn="l" eaLnBrk="0" hangingPunct="0">
              <a:lnSpc>
                <a:spcPct val="150000"/>
              </a:lnSpc>
              <a:defRPr/>
            </a:pPr>
            <a:r>
              <a:rPr lang="en-GB" sz="1400" dirty="0" smtClean="0">
                <a:solidFill>
                  <a:srgbClr val="808080"/>
                </a:solidFill>
              </a:rPr>
              <a:t>Consulting group  	www.controlchaingroup.com </a:t>
            </a:r>
            <a:endParaRPr lang="en-GB" sz="1400" dirty="0">
              <a:solidFill>
                <a:srgbClr val="808080"/>
              </a:solidFill>
            </a:endParaRPr>
          </a:p>
        </p:txBody>
      </p:sp>
      <p:cxnSp>
        <p:nvCxnSpPr>
          <p:cNvPr id="8" name="Connecteur droit 12"/>
          <p:cNvCxnSpPr>
            <a:cxnSpLocks noChangeShapeType="1"/>
          </p:cNvCxnSpPr>
          <p:nvPr/>
        </p:nvCxnSpPr>
        <p:spPr bwMode="auto">
          <a:xfrm>
            <a:off x="0" y="6143625"/>
            <a:ext cx="9144000" cy="1588"/>
          </a:xfrm>
          <a:prstGeom prst="line">
            <a:avLst/>
          </a:prstGeom>
          <a:noFill/>
          <a:ln w="9525" algn="ctr">
            <a:solidFill>
              <a:srgbClr val="002060"/>
            </a:solidFill>
            <a:round/>
            <a:headEnd/>
            <a:tailEnd/>
          </a:ln>
        </p:spPr>
      </p:cxnSp>
      <p:sp>
        <p:nvSpPr>
          <p:cNvPr id="1823746" name="Rectangle 2"/>
          <p:cNvSpPr>
            <a:spLocks noGrp="1" noChangeArrowheads="1"/>
          </p:cNvSpPr>
          <p:nvPr>
            <p:ph type="subTitle" idx="1"/>
          </p:nvPr>
        </p:nvSpPr>
        <p:spPr>
          <a:xfrm>
            <a:off x="1331913" y="4113213"/>
            <a:ext cx="6400800" cy="684212"/>
          </a:xfrm>
        </p:spPr>
        <p:txBody>
          <a:bodyPr/>
          <a:lstStyle>
            <a:lvl1pPr marL="0" indent="0" algn="ctr">
              <a:buFont typeface="Arial" charset="0"/>
              <a:buNone/>
              <a:defRPr sz="1800">
                <a:latin typeface="Arial Narrow" pitchFamily="34" charset="0"/>
              </a:defRPr>
            </a:lvl1pPr>
          </a:lstStyle>
          <a:p>
            <a:r>
              <a:rPr lang="fr-FR" smtClean="0"/>
              <a:t>Cliquez pour modifier le style des sous-titres du masque</a:t>
            </a:r>
            <a:endParaRPr lang="en-GB"/>
          </a:p>
        </p:txBody>
      </p:sp>
      <p:sp>
        <p:nvSpPr>
          <p:cNvPr id="1823747" name="Rectangle 3"/>
          <p:cNvSpPr>
            <a:spLocks noGrp="1" noChangeArrowheads="1"/>
          </p:cNvSpPr>
          <p:nvPr>
            <p:ph type="ctrTitle"/>
          </p:nvPr>
        </p:nvSpPr>
        <p:spPr>
          <a:xfrm>
            <a:off x="647700" y="2670175"/>
            <a:ext cx="7772400" cy="938213"/>
          </a:xfrm>
        </p:spPr>
        <p:txBody>
          <a:bodyPr/>
          <a:lstStyle>
            <a:lvl1pPr algn="ctr">
              <a:defRPr sz="2400">
                <a:latin typeface="Arial Black" pitchFamily="34" charset="0"/>
              </a:defRPr>
            </a:lvl1pPr>
          </a:lstStyle>
          <a:p>
            <a:r>
              <a:rPr lang="fr-FR" smtClean="0"/>
              <a:t>Cliquez pour modifier le style du titre</a:t>
            </a:r>
            <a:endParaRPr lang="en-GB"/>
          </a:p>
        </p:txBody>
      </p:sp>
      <p:sp>
        <p:nvSpPr>
          <p:cNvPr id="9" name="Rectangle 8"/>
          <p:cNvSpPr>
            <a:spLocks noGrp="1" noChangeArrowheads="1"/>
          </p:cNvSpPr>
          <p:nvPr>
            <p:ph type="ftr" sz="quarter" idx="10"/>
          </p:nvPr>
        </p:nvSpPr>
        <p:spPr/>
        <p:txBody>
          <a:bodyPr/>
          <a:lstStyle>
            <a:lvl1pPr>
              <a:defRPr/>
            </a:lvl1pPr>
          </a:lstStyle>
          <a:p>
            <a:pPr>
              <a:defRPr/>
            </a:pPr>
            <a:r>
              <a:rPr lang="en-GB" smtClean="0"/>
              <a:t>5_14_ISA8895_Interoperability_B2O_Methodology</a:t>
            </a:r>
            <a:endParaRPr lang="en-GB"/>
          </a:p>
        </p:txBody>
      </p:sp>
      <p:sp>
        <p:nvSpPr>
          <p:cNvPr id="10" name="Rectangle 9"/>
          <p:cNvSpPr>
            <a:spLocks noGrp="1" noChangeArrowheads="1"/>
          </p:cNvSpPr>
          <p:nvPr>
            <p:ph type="sldNum" sz="quarter" idx="11"/>
          </p:nvPr>
        </p:nvSpPr>
        <p:spPr/>
        <p:txBody>
          <a:bodyPr/>
          <a:lstStyle>
            <a:lvl1pPr>
              <a:defRPr/>
            </a:lvl1pPr>
          </a:lstStyle>
          <a:p>
            <a:pPr>
              <a:defRPr/>
            </a:pPr>
            <a:fld id="{B9DFBD10-519B-4A7A-978C-4989C2030FE4}" type="slidenum">
              <a:rPr lang="en-GB" smtClean="0"/>
              <a:pPr>
                <a:defRPr/>
              </a:pPr>
              <a:t>‹N°›</a:t>
            </a:fld>
            <a:endParaRPr lang="en-GB"/>
          </a:p>
        </p:txBody>
      </p:sp>
      <p:pic>
        <p:nvPicPr>
          <p:cNvPr id="15" name="Image 14" descr="Logo_CCM_simple_80x40.jpg"/>
          <p:cNvPicPr>
            <a:picLocks noChangeAspect="1"/>
          </p:cNvPicPr>
          <p:nvPr/>
        </p:nvPicPr>
        <p:blipFill>
          <a:blip r:embed="rId2" cstate="print"/>
          <a:stretch>
            <a:fillRect/>
          </a:stretch>
        </p:blipFill>
        <p:spPr>
          <a:xfrm>
            <a:off x="1187624" y="5517232"/>
            <a:ext cx="473968" cy="236984"/>
          </a:xfrm>
          <a:prstGeom prst="rect">
            <a:avLst/>
          </a:prstGeom>
        </p:spPr>
      </p:pic>
      <p:pic>
        <p:nvPicPr>
          <p:cNvPr id="16" name="Image 15" descr="Logo_CCG_simple_80-40.jpg"/>
          <p:cNvPicPr>
            <a:picLocks noChangeAspect="1"/>
          </p:cNvPicPr>
          <p:nvPr/>
        </p:nvPicPr>
        <p:blipFill>
          <a:blip r:embed="rId3" cstate="print"/>
          <a:stretch>
            <a:fillRect/>
          </a:stretch>
        </p:blipFill>
        <p:spPr>
          <a:xfrm>
            <a:off x="1187624" y="5805264"/>
            <a:ext cx="475200" cy="237600"/>
          </a:xfrm>
          <a:prstGeom prst="rect">
            <a:avLst/>
          </a:prstGeom>
        </p:spPr>
      </p:pic>
      <p:pic>
        <p:nvPicPr>
          <p:cNvPr id="13" name="Image 12" descr="Logo_SyFy_50.jpg"/>
          <p:cNvPicPr>
            <a:picLocks noChangeAspect="1"/>
          </p:cNvPicPr>
          <p:nvPr/>
        </p:nvPicPr>
        <p:blipFill>
          <a:blip r:embed="rId4" cstate="print"/>
          <a:stretch>
            <a:fillRect/>
          </a:stretch>
        </p:blipFill>
        <p:spPr>
          <a:xfrm>
            <a:off x="1331640" y="5085184"/>
            <a:ext cx="288032" cy="288032"/>
          </a:xfrm>
          <a:prstGeom prst="rect">
            <a:avLst/>
          </a:prstGeom>
        </p:spPr>
      </p:pic>
      <p:pic>
        <p:nvPicPr>
          <p:cNvPr id="14" name="Image 13" descr="license.img"/>
          <p:cNvPicPr>
            <a:picLocks/>
          </p:cNvPicPr>
          <p:nvPr/>
        </p:nvPicPr>
        <p:blipFill>
          <a:blip r:embed="rId5" cstate="print"/>
          <a:stretch>
            <a:fillRect/>
          </a:stretch>
        </p:blipFill>
        <p:spPr>
          <a:xfrm>
            <a:off x="12700" y="137547"/>
            <a:ext cx="591320" cy="267117"/>
          </a:xfrm>
          <a:prstGeom prst="rect">
            <a:avLst/>
          </a:prstGeom>
        </p:spPr>
      </p:pic>
      <p:sp>
        <p:nvSpPr>
          <p:cNvPr id="17" name="ZoneTexte 16"/>
          <p:cNvSpPr txBox="1"/>
          <p:nvPr/>
        </p:nvSpPr>
        <p:spPr>
          <a:xfrm>
            <a:off x="539552" y="55657"/>
            <a:ext cx="6719540" cy="461665"/>
          </a:xfrm>
          <a:prstGeom prst="rect">
            <a:avLst/>
          </a:prstGeom>
          <a:noFill/>
        </p:spPr>
        <p:txBody>
          <a:bodyPr vert="horz" wrap="square" rtlCol="0">
            <a:spAutoFit/>
          </a:bodyPr>
          <a:lstStyle/>
          <a:p>
            <a:r>
              <a:rPr lang="en-US" sz="1200" dirty="0" smtClean="0"/>
              <a:t>This work is licensed under a </a:t>
            </a:r>
            <a:r>
              <a:rPr lang="en-US" sz="1200" dirty="0" smtClean="0">
                <a:hlinkClick r:id="rId6"/>
              </a:rPr>
              <a:t>Creative Commons Attribution-</a:t>
            </a:r>
            <a:r>
              <a:rPr lang="en-US" sz="1200" dirty="0" err="1" smtClean="0">
                <a:hlinkClick r:id="rId6"/>
              </a:rPr>
              <a:t>ShareAlike</a:t>
            </a:r>
            <a:r>
              <a:rPr lang="en-US" sz="1200" dirty="0" smtClean="0">
                <a:hlinkClick r:id="rId6"/>
              </a:rPr>
              <a:t> 3.0 </a:t>
            </a:r>
            <a:r>
              <a:rPr lang="en-US" sz="1200" dirty="0" err="1" smtClean="0">
                <a:hlinkClick r:id="rId6"/>
              </a:rPr>
              <a:t>Unported</a:t>
            </a:r>
            <a:r>
              <a:rPr lang="en-US" sz="1200" dirty="0" smtClean="0">
                <a:hlinkClick r:id="rId6"/>
              </a:rPr>
              <a:t> License</a:t>
            </a:r>
            <a:r>
              <a:rPr lang="en-US" sz="1200" dirty="0" smtClean="0"/>
              <a:t>.</a:t>
            </a:r>
          </a:p>
          <a:p>
            <a:r>
              <a:rPr lang="en-US" sz="1200" dirty="0" smtClean="0"/>
              <a:t>Attribution: Jean Vieille</a:t>
            </a:r>
            <a:endParaRPr lang="en-GB"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C4A6E59B-67A9-4E67-8142-42F0BABE5B78}" type="slidenum">
              <a:rPr lang="en-GB" smtClean="0"/>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79388" y="76200"/>
            <a:ext cx="8785225" cy="760413"/>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179388" y="1125538"/>
            <a:ext cx="8785225" cy="4895850"/>
          </a:xfrm>
        </p:spPr>
        <p:txBody>
          <a:bodyPr/>
          <a:lstStyle/>
          <a:p>
            <a:pPr lvl="0"/>
            <a:r>
              <a:rPr lang="fr-FR" noProof="0" smtClean="0"/>
              <a:t>Cliquez sur l'icône pour ajouter un tableau</a:t>
            </a:r>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6897175E-36AE-4C58-9566-54E4955BF3D7}" type="slidenum">
              <a:rPr lang="en-GB" smtClean="0"/>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79388" y="1125538"/>
            <a:ext cx="4316412" cy="489585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125538"/>
            <a:ext cx="4316413" cy="489585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9CF53B12-6305-4873-81DB-991ECE091B7E}" type="slidenum">
              <a:rPr lang="en-GB" smtClean="0"/>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179388" y="76200"/>
            <a:ext cx="8785225" cy="76041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79388" y="1125538"/>
            <a:ext cx="8785225" cy="2371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79388" y="3649663"/>
            <a:ext cx="8785225" cy="2371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9BBF49F3-5BA4-483E-9CB9-BBE34EA91F34}" type="slidenum">
              <a:rPr lang="en-GB" smtClean="0"/>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4" name="Rectangle 11"/>
          <p:cNvSpPr>
            <a:spLocks noGrp="1" noChangeArrowheads="1"/>
          </p:cNvSpPr>
          <p:nvPr>
            <p:ph type="sldNum" sz="quarter" idx="11"/>
          </p:nvPr>
        </p:nvSpPr>
        <p:spPr>
          <a:ln/>
        </p:spPr>
        <p:txBody>
          <a:bodyPr/>
          <a:lstStyle>
            <a:lvl1pPr>
              <a:defRPr/>
            </a:lvl1pPr>
          </a:lstStyle>
          <a:p>
            <a:pPr>
              <a:defRPr/>
            </a:pPr>
            <a:fld id="{3E9D34F2-6B03-4B5D-92B2-C4245B402685}" type="slidenum">
              <a:rPr lang="en-GB" smtClean="0"/>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smtClean="0"/>
              <a:t>5_14_ISA8895_Interoperability_B2O_Methodology</a:t>
            </a:r>
            <a:endParaRPr lang="en-GB"/>
          </a:p>
        </p:txBody>
      </p:sp>
      <p:sp>
        <p:nvSpPr>
          <p:cNvPr id="3" name="Rectangle 11"/>
          <p:cNvSpPr>
            <a:spLocks noGrp="1" noChangeArrowheads="1"/>
          </p:cNvSpPr>
          <p:nvPr>
            <p:ph type="sldNum" sz="quarter" idx="11"/>
          </p:nvPr>
        </p:nvSpPr>
        <p:spPr>
          <a:ln/>
        </p:spPr>
        <p:txBody>
          <a:bodyPr/>
          <a:lstStyle>
            <a:lvl1pPr>
              <a:defRPr/>
            </a:lvl1pPr>
          </a:lstStyle>
          <a:p>
            <a:pPr>
              <a:defRPr/>
            </a:pPr>
            <a:fld id="{B9DFBD10-519B-4A7A-978C-4989C2030FE4}" type="slidenum">
              <a:rPr lang="en-GB" smtClean="0"/>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79388" y="1125538"/>
            <a:ext cx="8785225" cy="48958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179388" y="76200"/>
            <a:ext cx="8785225" cy="760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Titre</a:t>
            </a:r>
            <a:br>
              <a:rPr lang="en-US" smtClean="0"/>
            </a:br>
            <a:r>
              <a:rPr lang="en-US" smtClean="0"/>
              <a:t>Titre</a:t>
            </a:r>
          </a:p>
        </p:txBody>
      </p:sp>
      <p:sp>
        <p:nvSpPr>
          <p:cNvPr id="1822730" name="Rectangle 10"/>
          <p:cNvSpPr>
            <a:spLocks noGrp="1" noChangeArrowheads="1"/>
          </p:cNvSpPr>
          <p:nvPr>
            <p:ph type="ftr" sz="quarter" idx="3"/>
          </p:nvPr>
        </p:nvSpPr>
        <p:spPr bwMode="auto">
          <a:xfrm>
            <a:off x="1547813" y="6308725"/>
            <a:ext cx="6596062"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en-GB" smtClean="0"/>
              <a:t>5_14_ISA8895_Interoperability_B2O_Methodology</a:t>
            </a:r>
            <a:endParaRPr lang="en-GB"/>
          </a:p>
        </p:txBody>
      </p:sp>
      <p:sp>
        <p:nvSpPr>
          <p:cNvPr id="1822731" name="Rectangle 11"/>
          <p:cNvSpPr>
            <a:spLocks noGrp="1" noChangeArrowheads="1"/>
          </p:cNvSpPr>
          <p:nvPr>
            <p:ph type="sldNum" sz="quarter" idx="4"/>
          </p:nvPr>
        </p:nvSpPr>
        <p:spPr bwMode="auto">
          <a:xfrm>
            <a:off x="8243888" y="6308725"/>
            <a:ext cx="83820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DFBD10-519B-4A7A-978C-4989C2030FE4}" type="slidenum">
              <a:rPr lang="en-GB" smtClean="0"/>
              <a:pPr>
                <a:defRPr/>
              </a:pPr>
              <a:t>‹N°›</a:t>
            </a:fld>
            <a:endParaRPr lang="en-GB"/>
          </a:p>
        </p:txBody>
      </p:sp>
      <p:cxnSp>
        <p:nvCxnSpPr>
          <p:cNvPr id="1032" name="Connecteur droit 13"/>
          <p:cNvCxnSpPr>
            <a:cxnSpLocks noChangeShapeType="1"/>
          </p:cNvCxnSpPr>
          <p:nvPr/>
        </p:nvCxnSpPr>
        <p:spPr bwMode="auto">
          <a:xfrm>
            <a:off x="0" y="6143625"/>
            <a:ext cx="9144000" cy="1588"/>
          </a:xfrm>
          <a:prstGeom prst="line">
            <a:avLst/>
          </a:prstGeom>
          <a:noFill/>
          <a:ln w="9525" algn="ctr">
            <a:solidFill>
              <a:srgbClr val="002060"/>
            </a:solidFill>
            <a:round/>
            <a:headEnd/>
            <a:tailEnd/>
          </a:ln>
        </p:spPr>
      </p:cxnSp>
      <p:pic>
        <p:nvPicPr>
          <p:cNvPr id="10" name="Image 9" descr="Logo_SyFy_50.jpg"/>
          <p:cNvPicPr>
            <a:picLocks noChangeAspect="1"/>
          </p:cNvPicPr>
          <p:nvPr/>
        </p:nvPicPr>
        <p:blipFill>
          <a:blip r:embed="rId9" cstate="print"/>
          <a:stretch>
            <a:fillRect/>
          </a:stretch>
        </p:blipFill>
        <p:spPr>
          <a:xfrm>
            <a:off x="179512" y="6237312"/>
            <a:ext cx="476250" cy="476250"/>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kumimoji="1" sz="2800" b="1">
          <a:solidFill>
            <a:srgbClr val="990000"/>
          </a:solidFill>
          <a:latin typeface="+mj-lt"/>
          <a:ea typeface="+mj-ea"/>
          <a:cs typeface="+mj-cs"/>
        </a:defRPr>
      </a:lvl1pPr>
      <a:lvl2pPr algn="l" rtl="0" eaLnBrk="1" fontAlgn="base" hangingPunct="1">
        <a:lnSpc>
          <a:spcPct val="90000"/>
        </a:lnSpc>
        <a:spcBef>
          <a:spcPct val="0"/>
        </a:spcBef>
        <a:spcAft>
          <a:spcPct val="0"/>
        </a:spcAft>
        <a:defRPr kumimoji="1" sz="2800" b="1">
          <a:solidFill>
            <a:srgbClr val="990000"/>
          </a:solidFill>
          <a:latin typeface="Arial Narrow" pitchFamily="34" charset="0"/>
        </a:defRPr>
      </a:lvl2pPr>
      <a:lvl3pPr algn="l" rtl="0" eaLnBrk="1" fontAlgn="base" hangingPunct="1">
        <a:lnSpc>
          <a:spcPct val="90000"/>
        </a:lnSpc>
        <a:spcBef>
          <a:spcPct val="0"/>
        </a:spcBef>
        <a:spcAft>
          <a:spcPct val="0"/>
        </a:spcAft>
        <a:defRPr kumimoji="1" sz="2800" b="1">
          <a:solidFill>
            <a:srgbClr val="990000"/>
          </a:solidFill>
          <a:latin typeface="Arial Narrow" pitchFamily="34" charset="0"/>
        </a:defRPr>
      </a:lvl3pPr>
      <a:lvl4pPr algn="l" rtl="0" eaLnBrk="1" fontAlgn="base" hangingPunct="1">
        <a:lnSpc>
          <a:spcPct val="90000"/>
        </a:lnSpc>
        <a:spcBef>
          <a:spcPct val="0"/>
        </a:spcBef>
        <a:spcAft>
          <a:spcPct val="0"/>
        </a:spcAft>
        <a:defRPr kumimoji="1" sz="2800" b="1">
          <a:solidFill>
            <a:srgbClr val="990000"/>
          </a:solidFill>
          <a:latin typeface="Arial Narrow" pitchFamily="34" charset="0"/>
        </a:defRPr>
      </a:lvl4pPr>
      <a:lvl5pPr algn="l" rtl="0" eaLnBrk="1" fontAlgn="base" hangingPunct="1">
        <a:lnSpc>
          <a:spcPct val="90000"/>
        </a:lnSpc>
        <a:spcBef>
          <a:spcPct val="0"/>
        </a:spcBef>
        <a:spcAft>
          <a:spcPct val="0"/>
        </a:spcAft>
        <a:defRPr kumimoji="1" sz="2800" b="1">
          <a:solidFill>
            <a:srgbClr val="990000"/>
          </a:solidFill>
          <a:latin typeface="Arial Narrow" pitchFamily="34" charset="0"/>
        </a:defRPr>
      </a:lvl5pPr>
      <a:lvl6pPr marL="457200" algn="l" rtl="0" eaLnBrk="1" fontAlgn="base" hangingPunct="1">
        <a:lnSpc>
          <a:spcPct val="90000"/>
        </a:lnSpc>
        <a:spcBef>
          <a:spcPct val="0"/>
        </a:spcBef>
        <a:spcAft>
          <a:spcPct val="0"/>
        </a:spcAft>
        <a:defRPr kumimoji="1" sz="2800" b="1">
          <a:solidFill>
            <a:srgbClr val="990000"/>
          </a:solidFill>
          <a:latin typeface="Arial Narrow" pitchFamily="34" charset="0"/>
        </a:defRPr>
      </a:lvl6pPr>
      <a:lvl7pPr marL="914400" algn="l" rtl="0" eaLnBrk="1" fontAlgn="base" hangingPunct="1">
        <a:lnSpc>
          <a:spcPct val="90000"/>
        </a:lnSpc>
        <a:spcBef>
          <a:spcPct val="0"/>
        </a:spcBef>
        <a:spcAft>
          <a:spcPct val="0"/>
        </a:spcAft>
        <a:defRPr kumimoji="1" sz="2800" b="1">
          <a:solidFill>
            <a:srgbClr val="990000"/>
          </a:solidFill>
          <a:latin typeface="Arial Narrow" pitchFamily="34" charset="0"/>
        </a:defRPr>
      </a:lvl7pPr>
      <a:lvl8pPr marL="1371600" algn="l" rtl="0" eaLnBrk="1" fontAlgn="base" hangingPunct="1">
        <a:lnSpc>
          <a:spcPct val="90000"/>
        </a:lnSpc>
        <a:spcBef>
          <a:spcPct val="0"/>
        </a:spcBef>
        <a:spcAft>
          <a:spcPct val="0"/>
        </a:spcAft>
        <a:defRPr kumimoji="1" sz="2800" b="1">
          <a:solidFill>
            <a:srgbClr val="990000"/>
          </a:solidFill>
          <a:latin typeface="Arial Narrow" pitchFamily="34" charset="0"/>
        </a:defRPr>
      </a:lvl8pPr>
      <a:lvl9pPr marL="1828800" algn="l" rtl="0" eaLnBrk="1" fontAlgn="base" hangingPunct="1">
        <a:lnSpc>
          <a:spcPct val="90000"/>
        </a:lnSpc>
        <a:spcBef>
          <a:spcPct val="0"/>
        </a:spcBef>
        <a:spcAft>
          <a:spcPct val="0"/>
        </a:spcAft>
        <a:defRPr kumimoji="1" sz="2800" b="1">
          <a:solidFill>
            <a:srgbClr val="990000"/>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Font typeface="Arial" charset="0"/>
        <a:buChar char="■"/>
        <a:defRPr kumimoji="1" sz="2000" b="1">
          <a:solidFill>
            <a:schemeClr val="bg2"/>
          </a:solidFill>
          <a:latin typeface="+mn-lt"/>
          <a:ea typeface="+mn-ea"/>
          <a:cs typeface="+mn-cs"/>
        </a:defRPr>
      </a:lvl1pPr>
      <a:lvl2pPr marL="742950" indent="-285750" algn="l" rtl="0" eaLnBrk="1" fontAlgn="base" hangingPunct="1">
        <a:spcBef>
          <a:spcPct val="20000"/>
        </a:spcBef>
        <a:spcAft>
          <a:spcPct val="0"/>
        </a:spcAft>
        <a:buClr>
          <a:srgbClr val="FF6600"/>
        </a:buClr>
        <a:buSzPct val="80000"/>
        <a:buFont typeface="Wingdings" pitchFamily="2" charset="2"/>
        <a:buChar char="Ø"/>
        <a:defRPr kumimoji="1" sz="2000">
          <a:solidFill>
            <a:schemeClr val="bg2"/>
          </a:solidFill>
          <a:latin typeface="+mn-lt"/>
        </a:defRPr>
      </a:lvl2pPr>
      <a:lvl3pPr marL="1143000" indent="-228600" algn="l" rtl="0" eaLnBrk="1" fontAlgn="base" hangingPunct="1">
        <a:spcBef>
          <a:spcPct val="20000"/>
        </a:spcBef>
        <a:spcAft>
          <a:spcPct val="0"/>
        </a:spcAft>
        <a:buClr>
          <a:srgbClr val="FF6600"/>
        </a:buClr>
        <a:buSzPct val="80000"/>
        <a:buFont typeface="Wingdings" pitchFamily="2" charset="2"/>
        <a:buChar char="§"/>
        <a:defRPr kumimoji="1">
          <a:solidFill>
            <a:schemeClr val="bg2"/>
          </a:solidFill>
          <a:latin typeface="+mn-lt"/>
        </a:defRPr>
      </a:lvl3pPr>
      <a:lvl4pPr marL="1600200" indent="-228600" algn="l" rtl="0" eaLnBrk="1" fontAlgn="base" hangingPunct="1">
        <a:spcBef>
          <a:spcPct val="20000"/>
        </a:spcBef>
        <a:spcAft>
          <a:spcPct val="0"/>
        </a:spcAft>
        <a:buClr>
          <a:srgbClr val="FF6600"/>
        </a:buClr>
        <a:buSzPct val="80000"/>
        <a:buFont typeface="Arial" charset="0"/>
        <a:buChar char="■"/>
        <a:defRPr kumimoji="1" i="1">
          <a:solidFill>
            <a:schemeClr val="tx1"/>
          </a:solidFill>
          <a:latin typeface="+mn-lt"/>
        </a:defRPr>
      </a:lvl4pPr>
      <a:lvl5pPr marL="2057400" indent="-228600" algn="l" rtl="0" eaLnBrk="1" fontAlgn="base" hangingPunct="1">
        <a:spcBef>
          <a:spcPct val="20000"/>
        </a:spcBef>
        <a:spcAft>
          <a:spcPct val="0"/>
        </a:spcAft>
        <a:buClr>
          <a:srgbClr val="FF6600"/>
        </a:buClr>
        <a:buSzPct val="80000"/>
        <a:buFont typeface="Arial" charset="0"/>
        <a:buChar char="■"/>
        <a:defRPr kumimoji="1">
          <a:solidFill>
            <a:schemeClr val="tx1"/>
          </a:solidFill>
          <a:latin typeface="+mn-lt"/>
        </a:defRPr>
      </a:lvl5pPr>
      <a:lvl6pPr marL="2514600" indent="-228600" algn="l" rtl="0" eaLnBrk="1" fontAlgn="base" hangingPunct="1">
        <a:spcBef>
          <a:spcPct val="20000"/>
        </a:spcBef>
        <a:spcAft>
          <a:spcPct val="0"/>
        </a:spcAft>
        <a:buClr>
          <a:srgbClr val="FF6600"/>
        </a:buClr>
        <a:buSzPct val="80000"/>
        <a:buFont typeface="Arial" charset="0"/>
        <a:buChar char="■"/>
        <a:defRPr kumimoji="1">
          <a:solidFill>
            <a:schemeClr val="tx1"/>
          </a:solidFill>
          <a:latin typeface="+mn-lt"/>
        </a:defRPr>
      </a:lvl6pPr>
      <a:lvl7pPr marL="2971800" indent="-228600" algn="l" rtl="0" eaLnBrk="1" fontAlgn="base" hangingPunct="1">
        <a:spcBef>
          <a:spcPct val="20000"/>
        </a:spcBef>
        <a:spcAft>
          <a:spcPct val="0"/>
        </a:spcAft>
        <a:buClr>
          <a:srgbClr val="FF6600"/>
        </a:buClr>
        <a:buSzPct val="80000"/>
        <a:buFont typeface="Arial" charset="0"/>
        <a:buChar char="■"/>
        <a:defRPr kumimoji="1">
          <a:solidFill>
            <a:schemeClr val="tx1"/>
          </a:solidFill>
          <a:latin typeface="+mn-lt"/>
        </a:defRPr>
      </a:lvl7pPr>
      <a:lvl8pPr marL="3429000" indent="-228600" algn="l" rtl="0" eaLnBrk="1" fontAlgn="base" hangingPunct="1">
        <a:spcBef>
          <a:spcPct val="20000"/>
        </a:spcBef>
        <a:spcAft>
          <a:spcPct val="0"/>
        </a:spcAft>
        <a:buClr>
          <a:srgbClr val="FF6600"/>
        </a:buClr>
        <a:buSzPct val="80000"/>
        <a:buFont typeface="Arial" charset="0"/>
        <a:buChar char="■"/>
        <a:defRPr kumimoji="1">
          <a:solidFill>
            <a:schemeClr val="tx1"/>
          </a:solidFill>
          <a:latin typeface="+mn-lt"/>
        </a:defRPr>
      </a:lvl8pPr>
      <a:lvl9pPr marL="3886200" indent="-228600" algn="l" rtl="0" eaLnBrk="1" fontAlgn="base" hangingPunct="1">
        <a:spcBef>
          <a:spcPct val="20000"/>
        </a:spcBef>
        <a:spcAft>
          <a:spcPct val="0"/>
        </a:spcAft>
        <a:buClr>
          <a:srgbClr val="FF6600"/>
        </a:buClr>
        <a:buSzPct val="80000"/>
        <a:buFont typeface="Arial" charset="0"/>
        <a:buChar char="■"/>
        <a:defRPr kumimoji="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7.xml"/><Relationship Id="rId7"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24.xml"/><Relationship Id="rId4" Type="http://schemas.openxmlformats.org/officeDocument/2006/relationships/slide" Target="slide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82572" y="1968480"/>
          <a:ext cx="7782243" cy="2570480"/>
        </p:xfrm>
        <a:graphic>
          <a:graphicData uri="http://schemas.openxmlformats.org/drawingml/2006/table">
            <a:tbl>
              <a:tblPr firstRow="1" bandRow="1">
                <a:tableStyleId>{2D5ABB26-0587-4C30-8999-92F81FD0307C}</a:tableStyleId>
              </a:tblPr>
              <a:tblGrid>
                <a:gridCol w="3048000"/>
                <a:gridCol w="4734243"/>
              </a:tblGrid>
              <a:tr h="370840">
                <a:tc>
                  <a:txBody>
                    <a:bodyPr/>
                    <a:lstStyle/>
                    <a:p>
                      <a:pPr algn="r"/>
                      <a:r>
                        <a:rPr lang="fr-FR" sz="2400" dirty="0" err="1" smtClean="0"/>
                        <a:t>Work</a:t>
                      </a:r>
                      <a:r>
                        <a:rPr lang="fr-FR" sz="2400" dirty="0" smtClean="0"/>
                        <a:t>:</a:t>
                      </a:r>
                      <a:endParaRPr lang="fr-FR" sz="2400" dirty="0"/>
                    </a:p>
                  </a:txBody>
                  <a:tcPr/>
                </a:tc>
                <a:tc>
                  <a:txBody>
                    <a:bodyPr/>
                    <a:lstStyle/>
                    <a:p>
                      <a:r>
                        <a:rPr lang="fr-FR" sz="2400" b="1" dirty="0" smtClean="0"/>
                        <a:t>ISA8895 </a:t>
                      </a:r>
                      <a:r>
                        <a:rPr lang="fr-FR" sz="2400" b="1" dirty="0" err="1" smtClean="0"/>
                        <a:t>Implementation</a:t>
                      </a:r>
                      <a:endParaRPr lang="fr-FR" sz="2400" b="1" dirty="0"/>
                    </a:p>
                  </a:txBody>
                  <a:tcPr/>
                </a:tc>
              </a:tr>
              <a:tr h="370840">
                <a:tc>
                  <a:txBody>
                    <a:bodyPr/>
                    <a:lstStyle/>
                    <a:p>
                      <a:pPr algn="r"/>
                      <a:r>
                        <a:rPr lang="fr-FR" sz="2400" dirty="0" smtClean="0"/>
                        <a:t>Section:</a:t>
                      </a:r>
                      <a:endParaRPr lang="fr-FR" sz="2400" dirty="0"/>
                    </a:p>
                  </a:txBody>
                  <a:tcPr/>
                </a:tc>
                <a:tc>
                  <a:txBody>
                    <a:bodyPr/>
                    <a:lstStyle/>
                    <a:p>
                      <a:r>
                        <a:rPr lang="fr-FR" sz="2400" b="1" dirty="0" err="1" smtClean="0"/>
                        <a:t>Interoperability</a:t>
                      </a:r>
                      <a:endParaRPr lang="fr-FR" sz="2400" b="1" dirty="0"/>
                    </a:p>
                  </a:txBody>
                  <a:tcPr/>
                </a:tc>
              </a:tr>
              <a:tr h="370840">
                <a:tc>
                  <a:txBody>
                    <a:bodyPr/>
                    <a:lstStyle/>
                    <a:p>
                      <a:pPr algn="r"/>
                      <a:r>
                        <a:rPr lang="fr-FR" sz="2400" dirty="0" err="1" smtClean="0"/>
                        <a:t>Chapter</a:t>
                      </a:r>
                      <a:r>
                        <a:rPr lang="fr-FR" dirty="0" smtClean="0"/>
                        <a:t>: </a:t>
                      </a:r>
                      <a:endParaRPr lang="fr-FR" dirty="0"/>
                    </a:p>
                  </a:txBody>
                  <a:tcPr/>
                </a:tc>
                <a:tc>
                  <a:txBody>
                    <a:bodyPr/>
                    <a:lstStyle/>
                    <a:p>
                      <a:r>
                        <a:rPr lang="fr-FR" sz="2400" b="1" dirty="0" smtClean="0"/>
                        <a:t>B2O</a:t>
                      </a:r>
                      <a:endParaRPr lang="fr-FR" sz="2400" b="1" dirty="0"/>
                    </a:p>
                  </a:txBody>
                  <a:tcPr/>
                </a:tc>
              </a:tr>
              <a:tr h="370840">
                <a:tc>
                  <a:txBody>
                    <a:bodyPr/>
                    <a:lstStyle/>
                    <a:p>
                      <a:pPr algn="r"/>
                      <a:endParaRPr lang="fr-FR" sz="2400" dirty="0"/>
                    </a:p>
                  </a:txBody>
                  <a:tcPr/>
                </a:tc>
                <a:tc>
                  <a:txBody>
                    <a:bodyPr/>
                    <a:lstStyle/>
                    <a:p>
                      <a:r>
                        <a:rPr lang="fr-FR" sz="2400" b="1" dirty="0" err="1" smtClean="0"/>
                        <a:t>Methodology</a:t>
                      </a:r>
                      <a:endParaRPr lang="fr-FR" sz="2400" b="1" dirty="0"/>
                    </a:p>
                  </a:txBody>
                  <a:tcPr/>
                </a:tc>
              </a:tr>
              <a:tr h="370840">
                <a:tc>
                  <a:txBody>
                    <a:bodyPr/>
                    <a:lstStyle/>
                    <a:p>
                      <a:pPr algn="r"/>
                      <a:r>
                        <a:rPr lang="fr-FR" sz="1600" dirty="0" err="1" smtClean="0"/>
                        <a:t>Language</a:t>
                      </a:r>
                      <a:r>
                        <a:rPr lang="fr-FR" sz="1600" smtClean="0"/>
                        <a:t>:</a:t>
                      </a:r>
                      <a:endParaRPr lang="fr-FR" sz="1600" dirty="0"/>
                    </a:p>
                  </a:txBody>
                  <a:tcPr/>
                </a:tc>
                <a:tc>
                  <a:txBody>
                    <a:bodyPr/>
                    <a:lstStyle/>
                    <a:p>
                      <a:r>
                        <a:rPr lang="fr-FR" sz="1600" b="1" dirty="0" smtClean="0"/>
                        <a:t>Français</a:t>
                      </a:r>
                      <a:endParaRPr lang="fr-FR" sz="1600" b="1" dirty="0"/>
                    </a:p>
                  </a:txBody>
                  <a:tcPr/>
                </a:tc>
              </a:tr>
              <a:tr h="370840">
                <a:tc>
                  <a:txBody>
                    <a:bodyPr/>
                    <a:lstStyle/>
                    <a:p>
                      <a:pPr algn="r"/>
                      <a:r>
                        <a:rPr lang="fr-FR" sz="1600" dirty="0" smtClean="0"/>
                        <a:t>Version:</a:t>
                      </a:r>
                      <a:endParaRPr lang="fr-FR" sz="1600" dirty="0"/>
                    </a:p>
                  </a:txBody>
                  <a:tcPr/>
                </a:tc>
                <a:tc>
                  <a:txBody>
                    <a:bodyPr/>
                    <a:lstStyle/>
                    <a:p>
                      <a:r>
                        <a:rPr lang="fr-FR" sz="1600" b="1" dirty="0" smtClean="0"/>
                        <a:t>V3 -</a:t>
                      </a:r>
                      <a:r>
                        <a:rPr lang="fr-FR" sz="1600" b="1" baseline="0" dirty="0" smtClean="0"/>
                        <a:t> </a:t>
                      </a:r>
                      <a:r>
                        <a:rPr lang="fr-FR" sz="1600" b="1" dirty="0" smtClean="0"/>
                        <a:t>05/2011</a:t>
                      </a:r>
                      <a:endParaRPr lang="fr-FR" sz="1600" b="1"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dirty="0" smtClean="0"/>
              <a:t>Découplage processus de gestion / processus d’exécution</a:t>
            </a:r>
            <a:br>
              <a:rPr lang="fr-FR" dirty="0" smtClean="0"/>
            </a:br>
            <a:endParaRPr lang="fr-FR" dirty="0" smtClean="0"/>
          </a:p>
        </p:txBody>
      </p:sp>
      <p:sp>
        <p:nvSpPr>
          <p:cNvPr id="10243" name="Rectangle 3"/>
          <p:cNvSpPr>
            <a:spLocks noGrp="1" noChangeArrowheads="1"/>
          </p:cNvSpPr>
          <p:nvPr>
            <p:ph idx="1"/>
          </p:nvPr>
        </p:nvSpPr>
        <p:spPr/>
        <p:txBody>
          <a:bodyPr/>
          <a:lstStyle/>
          <a:p>
            <a:pPr eaLnBrk="1" hangingPunct="1"/>
            <a:endParaRPr lang="fr-FR" dirty="0" smtClean="0"/>
          </a:p>
        </p:txBody>
      </p:sp>
      <p:sp>
        <p:nvSpPr>
          <p:cNvPr id="21" name="Espace réservé du pied de page 20"/>
          <p:cNvSpPr>
            <a:spLocks noGrp="1"/>
          </p:cNvSpPr>
          <p:nvPr>
            <p:ph type="ftr" sz="quarter" idx="10"/>
          </p:nvPr>
        </p:nvSpPr>
        <p:spPr/>
        <p:txBody>
          <a:bodyPr/>
          <a:lstStyle/>
          <a:p>
            <a:pPr>
              <a:defRPr/>
            </a:pPr>
            <a:r>
              <a:rPr lang="en-GB" smtClean="0"/>
              <a:t>5_14_ISA8895_Interoperability_B2O_Methodology</a:t>
            </a:r>
            <a:endParaRPr lang="en-GB"/>
          </a:p>
        </p:txBody>
      </p:sp>
      <p:sp>
        <p:nvSpPr>
          <p:cNvPr id="20" name="Espace réservé du numéro de diapositive 19"/>
          <p:cNvSpPr>
            <a:spLocks noGrp="1"/>
          </p:cNvSpPr>
          <p:nvPr>
            <p:ph type="sldNum" sz="quarter" idx="11"/>
          </p:nvPr>
        </p:nvSpPr>
        <p:spPr/>
        <p:txBody>
          <a:bodyPr/>
          <a:lstStyle/>
          <a:p>
            <a:pPr>
              <a:defRPr/>
            </a:pPr>
            <a:fld id="{C4A6E59B-67A9-4E67-8142-42F0BABE5B78}" type="slidenum">
              <a:rPr lang="en-GB" smtClean="0"/>
              <a:pPr>
                <a:defRPr/>
              </a:pPr>
              <a:t>10</a:t>
            </a:fld>
            <a:endParaRPr lang="en-GB"/>
          </a:p>
        </p:txBody>
      </p:sp>
      <p:sp>
        <p:nvSpPr>
          <p:cNvPr id="572420" name="Rectangle 4"/>
          <p:cNvSpPr>
            <a:spLocks noChangeArrowheads="1"/>
          </p:cNvSpPr>
          <p:nvPr/>
        </p:nvSpPr>
        <p:spPr bwMode="auto">
          <a:xfrm>
            <a:off x="1743075" y="1214422"/>
            <a:ext cx="5446713" cy="457200"/>
          </a:xfrm>
          <a:prstGeom prst="rect">
            <a:avLst/>
          </a:prstGeom>
          <a:noFill/>
          <a:ln w="9525">
            <a:noFill/>
            <a:miter lim="800000"/>
            <a:headEnd/>
            <a:tailEnd/>
          </a:ln>
        </p:spPr>
        <p:txBody>
          <a:bodyPr wrap="none" lIns="92075" tIns="46038" rIns="92075" bIns="46038">
            <a:spAutoFit/>
          </a:bodyPr>
          <a:lstStyle/>
          <a:p>
            <a:pPr algn="ctr" eaLnBrk="0" hangingPunct="0"/>
            <a:r>
              <a:rPr lang="fr-FR" sz="2400" b="1">
                <a:solidFill>
                  <a:schemeClr val="folHlink"/>
                </a:solidFill>
              </a:rPr>
              <a:t>Processus de gestion de production</a:t>
            </a:r>
            <a:endParaRPr lang="en-US" sz="2400"/>
          </a:p>
        </p:txBody>
      </p:sp>
      <p:sp>
        <p:nvSpPr>
          <p:cNvPr id="572421" name="Rectangle 5"/>
          <p:cNvSpPr>
            <a:spLocks noChangeArrowheads="1"/>
          </p:cNvSpPr>
          <p:nvPr/>
        </p:nvSpPr>
        <p:spPr bwMode="auto">
          <a:xfrm>
            <a:off x="1771650" y="5481622"/>
            <a:ext cx="5616575" cy="457200"/>
          </a:xfrm>
          <a:prstGeom prst="rect">
            <a:avLst/>
          </a:prstGeom>
          <a:noFill/>
          <a:ln w="9525">
            <a:noFill/>
            <a:miter lim="800000"/>
            <a:headEnd/>
            <a:tailEnd/>
          </a:ln>
        </p:spPr>
        <p:txBody>
          <a:bodyPr wrap="none" lIns="92075" tIns="46038" rIns="92075" bIns="46038">
            <a:spAutoFit/>
          </a:bodyPr>
          <a:lstStyle/>
          <a:p>
            <a:pPr algn="ctr" eaLnBrk="0" hangingPunct="0"/>
            <a:r>
              <a:rPr lang="fr-FR" sz="2400" b="1">
                <a:solidFill>
                  <a:schemeClr val="folHlink"/>
                </a:solidFill>
              </a:rPr>
              <a:t>Processus d’exécution de production</a:t>
            </a:r>
            <a:endParaRPr lang="en-US" sz="2400"/>
          </a:p>
        </p:txBody>
      </p:sp>
      <p:grpSp>
        <p:nvGrpSpPr>
          <p:cNvPr id="10246" name="Group 6"/>
          <p:cNvGrpSpPr>
            <a:grpSpLocks/>
          </p:cNvGrpSpPr>
          <p:nvPr/>
        </p:nvGrpSpPr>
        <p:grpSpPr bwMode="auto">
          <a:xfrm>
            <a:off x="762000" y="1731947"/>
            <a:ext cx="7772400" cy="3824288"/>
            <a:chOff x="768" y="1430"/>
            <a:chExt cx="4078" cy="2409"/>
          </a:xfrm>
        </p:grpSpPr>
        <p:grpSp>
          <p:nvGrpSpPr>
            <p:cNvPr id="10247" name="Group 7"/>
            <p:cNvGrpSpPr>
              <a:grpSpLocks/>
            </p:cNvGrpSpPr>
            <p:nvPr/>
          </p:nvGrpSpPr>
          <p:grpSpPr bwMode="auto">
            <a:xfrm>
              <a:off x="828" y="1430"/>
              <a:ext cx="3963" cy="768"/>
              <a:chOff x="2736" y="1297"/>
              <a:chExt cx="2638" cy="862"/>
            </a:xfrm>
          </p:grpSpPr>
          <p:sp>
            <p:nvSpPr>
              <p:cNvPr id="10256" name="Rectangle 8"/>
              <p:cNvSpPr>
                <a:spLocks noChangeArrowheads="1"/>
              </p:cNvSpPr>
              <p:nvPr/>
            </p:nvSpPr>
            <p:spPr bwMode="auto">
              <a:xfrm>
                <a:off x="3408" y="1297"/>
                <a:ext cx="623" cy="862"/>
              </a:xfrm>
              <a:prstGeom prst="rect">
                <a:avLst/>
              </a:prstGeom>
              <a:solidFill>
                <a:srgbClr val="66FF99"/>
              </a:solidFill>
              <a:ln w="12699">
                <a:solidFill>
                  <a:schemeClr val="tx1"/>
                </a:solidFill>
                <a:miter lim="800000"/>
                <a:headEnd/>
                <a:tailEnd/>
              </a:ln>
            </p:spPr>
            <p:txBody>
              <a:bodyPr wrap="none" lIns="92075" tIns="46038" rIns="92075" bIns="46038" anchor="ctr"/>
              <a:lstStyle/>
              <a:p>
                <a:pPr algn="ctr" eaLnBrk="0" hangingPunct="0"/>
                <a:r>
                  <a:rPr lang="fr-FR" b="1"/>
                  <a:t>Fabrication</a:t>
                </a:r>
              </a:p>
              <a:p>
                <a:pPr algn="ctr" eaLnBrk="0" hangingPunct="0"/>
                <a:r>
                  <a:rPr lang="fr-FR" b="1"/>
                  <a:t>Sur </a:t>
                </a:r>
              </a:p>
              <a:p>
                <a:pPr algn="ctr" eaLnBrk="0" hangingPunct="0"/>
                <a:r>
                  <a:rPr lang="fr-FR" b="1"/>
                  <a:t>Stock</a:t>
                </a:r>
                <a:endParaRPr lang="en-US"/>
              </a:p>
            </p:txBody>
          </p:sp>
          <p:sp>
            <p:nvSpPr>
              <p:cNvPr id="10257" name="Rectangle 9"/>
              <p:cNvSpPr>
                <a:spLocks noChangeArrowheads="1"/>
              </p:cNvSpPr>
              <p:nvPr/>
            </p:nvSpPr>
            <p:spPr bwMode="auto">
              <a:xfrm>
                <a:off x="4081" y="1297"/>
                <a:ext cx="622" cy="862"/>
              </a:xfrm>
              <a:prstGeom prst="rect">
                <a:avLst/>
              </a:prstGeom>
              <a:solidFill>
                <a:srgbClr val="66FF99"/>
              </a:solidFill>
              <a:ln w="12699">
                <a:solidFill>
                  <a:schemeClr val="tx1"/>
                </a:solidFill>
                <a:miter lim="800000"/>
                <a:headEnd/>
                <a:tailEnd/>
              </a:ln>
            </p:spPr>
            <p:txBody>
              <a:bodyPr wrap="none" lIns="92075" tIns="46038" rIns="92075" bIns="46038" anchor="ctr"/>
              <a:lstStyle/>
              <a:p>
                <a:pPr algn="ctr" eaLnBrk="0" hangingPunct="0"/>
                <a:r>
                  <a:rPr lang="fr-FR" b="1"/>
                  <a:t>Conception</a:t>
                </a:r>
              </a:p>
              <a:p>
                <a:pPr algn="ctr" eaLnBrk="0" hangingPunct="0"/>
                <a:r>
                  <a:rPr lang="fr-FR" b="1"/>
                  <a:t>à la</a:t>
                </a:r>
              </a:p>
              <a:p>
                <a:pPr algn="ctr" eaLnBrk="0" hangingPunct="0"/>
                <a:r>
                  <a:rPr lang="fr-FR" b="1"/>
                  <a:t>Commande</a:t>
                </a:r>
                <a:endParaRPr lang="en-US" sz="1600"/>
              </a:p>
            </p:txBody>
          </p:sp>
          <p:sp>
            <p:nvSpPr>
              <p:cNvPr id="10258" name="Rectangle 10"/>
              <p:cNvSpPr>
                <a:spLocks noChangeArrowheads="1"/>
              </p:cNvSpPr>
              <p:nvPr/>
            </p:nvSpPr>
            <p:spPr bwMode="auto">
              <a:xfrm>
                <a:off x="4753" y="1297"/>
                <a:ext cx="621" cy="862"/>
              </a:xfrm>
              <a:prstGeom prst="rect">
                <a:avLst/>
              </a:prstGeom>
              <a:solidFill>
                <a:srgbClr val="66FF99"/>
              </a:solidFill>
              <a:ln w="12699">
                <a:solidFill>
                  <a:schemeClr val="tx1"/>
                </a:solidFill>
                <a:miter lim="800000"/>
                <a:headEnd/>
                <a:tailEnd/>
              </a:ln>
            </p:spPr>
            <p:txBody>
              <a:bodyPr wrap="none" lIns="92075" tIns="46038" rIns="92075" bIns="46038" anchor="ctr"/>
              <a:lstStyle/>
              <a:p>
                <a:pPr algn="ctr" eaLnBrk="0" hangingPunct="0"/>
                <a:r>
                  <a:rPr lang="fr-FR" b="1"/>
                  <a:t>Configuration</a:t>
                </a:r>
              </a:p>
              <a:p>
                <a:pPr algn="ctr" eaLnBrk="0" hangingPunct="0"/>
                <a:r>
                  <a:rPr lang="fr-FR" b="1"/>
                  <a:t>à la </a:t>
                </a:r>
              </a:p>
              <a:p>
                <a:pPr algn="ctr" eaLnBrk="0" hangingPunct="0"/>
                <a:r>
                  <a:rPr lang="fr-FR" b="1"/>
                  <a:t>Commande</a:t>
                </a:r>
                <a:endParaRPr lang="en-US" sz="1600"/>
              </a:p>
            </p:txBody>
          </p:sp>
          <p:sp>
            <p:nvSpPr>
              <p:cNvPr id="10259" name="Rectangle 11"/>
              <p:cNvSpPr>
                <a:spLocks noChangeArrowheads="1"/>
              </p:cNvSpPr>
              <p:nvPr/>
            </p:nvSpPr>
            <p:spPr bwMode="auto">
              <a:xfrm>
                <a:off x="2736" y="1297"/>
                <a:ext cx="623" cy="862"/>
              </a:xfrm>
              <a:prstGeom prst="rect">
                <a:avLst/>
              </a:prstGeom>
              <a:solidFill>
                <a:srgbClr val="66FF99"/>
              </a:solidFill>
              <a:ln w="12699">
                <a:solidFill>
                  <a:schemeClr val="tx1"/>
                </a:solidFill>
                <a:miter lim="800000"/>
                <a:headEnd/>
                <a:tailEnd/>
              </a:ln>
            </p:spPr>
            <p:txBody>
              <a:bodyPr wrap="none" lIns="92075" tIns="46038" rIns="92075" bIns="46038" anchor="ctr"/>
              <a:lstStyle/>
              <a:p>
                <a:pPr algn="ctr" eaLnBrk="0" hangingPunct="0"/>
                <a:r>
                  <a:rPr lang="fr-FR" b="1"/>
                  <a:t>Fabrication </a:t>
                </a:r>
              </a:p>
              <a:p>
                <a:pPr algn="ctr" eaLnBrk="0" hangingPunct="0"/>
                <a:r>
                  <a:rPr lang="fr-FR" b="1"/>
                  <a:t>à la </a:t>
                </a:r>
              </a:p>
              <a:p>
                <a:pPr algn="ctr" eaLnBrk="0" hangingPunct="0"/>
                <a:r>
                  <a:rPr lang="fr-FR" b="1"/>
                  <a:t>Commande</a:t>
                </a:r>
                <a:endParaRPr lang="en-US" sz="1600"/>
              </a:p>
            </p:txBody>
          </p:sp>
        </p:grpSp>
        <p:grpSp>
          <p:nvGrpSpPr>
            <p:cNvPr id="10248" name="Group 12"/>
            <p:cNvGrpSpPr>
              <a:grpSpLocks/>
            </p:cNvGrpSpPr>
            <p:nvPr/>
          </p:nvGrpSpPr>
          <p:grpSpPr bwMode="auto">
            <a:xfrm>
              <a:off x="1041" y="2684"/>
              <a:ext cx="3595" cy="1155"/>
              <a:chOff x="2705" y="2482"/>
              <a:chExt cx="2699" cy="1284"/>
            </a:xfrm>
          </p:grpSpPr>
          <p:sp>
            <p:nvSpPr>
              <p:cNvPr id="10250" name="Rectangle 13"/>
              <p:cNvSpPr>
                <a:spLocks noChangeArrowheads="1"/>
              </p:cNvSpPr>
              <p:nvPr/>
            </p:nvSpPr>
            <p:spPr bwMode="auto">
              <a:xfrm>
                <a:off x="2740" y="2482"/>
                <a:ext cx="573" cy="765"/>
              </a:xfrm>
              <a:prstGeom prst="rect">
                <a:avLst/>
              </a:prstGeom>
              <a:solidFill>
                <a:srgbClr val="CCECFF"/>
              </a:solidFill>
              <a:ln w="12699">
                <a:solidFill>
                  <a:schemeClr val="tx1"/>
                </a:solidFill>
                <a:miter lim="800000"/>
                <a:headEnd/>
                <a:tailEnd/>
              </a:ln>
            </p:spPr>
            <p:txBody>
              <a:bodyPr wrap="none" lIns="92075" tIns="46038" rIns="92075" bIns="46038" anchor="ctr"/>
              <a:lstStyle/>
              <a:p>
                <a:pPr algn="ctr" eaLnBrk="0" hangingPunct="0"/>
                <a:r>
                  <a:rPr lang="en-US" b="1" dirty="0" smtClean="0"/>
                  <a:t>(ISA-88</a:t>
                </a:r>
                <a:r>
                  <a:rPr lang="en-US" b="1" dirty="0"/>
                  <a:t>)</a:t>
                </a:r>
                <a:endParaRPr lang="en-US" sz="1800" dirty="0"/>
              </a:p>
            </p:txBody>
          </p:sp>
          <p:sp>
            <p:nvSpPr>
              <p:cNvPr id="10251" name="Rectangle 14"/>
              <p:cNvSpPr>
                <a:spLocks noChangeArrowheads="1"/>
              </p:cNvSpPr>
              <p:nvPr/>
            </p:nvSpPr>
            <p:spPr bwMode="auto">
              <a:xfrm>
                <a:off x="2705" y="3275"/>
                <a:ext cx="551" cy="491"/>
              </a:xfrm>
              <a:prstGeom prst="rect">
                <a:avLst/>
              </a:prstGeom>
              <a:noFill/>
              <a:ln w="9525">
                <a:noFill/>
                <a:miter lim="800000"/>
                <a:headEnd/>
                <a:tailEnd/>
              </a:ln>
            </p:spPr>
            <p:txBody>
              <a:bodyPr wrap="none" lIns="92075" tIns="46038" rIns="92075" bIns="46038">
                <a:spAutoFit/>
              </a:bodyPr>
              <a:lstStyle/>
              <a:p>
                <a:pPr algn="ctr" eaLnBrk="0" hangingPunct="0"/>
                <a:r>
                  <a:rPr lang="fr-FR"/>
                  <a:t>Production</a:t>
                </a:r>
              </a:p>
              <a:p>
                <a:pPr algn="ctr" eaLnBrk="0" hangingPunct="0"/>
                <a:r>
                  <a:rPr lang="fr-FR"/>
                  <a:t>Continue</a:t>
                </a:r>
                <a:endParaRPr lang="en-US" sz="1600"/>
              </a:p>
            </p:txBody>
          </p:sp>
          <p:sp>
            <p:nvSpPr>
              <p:cNvPr id="10252" name="Rectangle 15"/>
              <p:cNvSpPr>
                <a:spLocks noChangeArrowheads="1"/>
              </p:cNvSpPr>
              <p:nvPr/>
            </p:nvSpPr>
            <p:spPr bwMode="auto">
              <a:xfrm>
                <a:off x="3745" y="2497"/>
                <a:ext cx="574" cy="767"/>
              </a:xfrm>
              <a:prstGeom prst="rect">
                <a:avLst/>
              </a:prstGeom>
              <a:solidFill>
                <a:srgbClr val="CCECFF"/>
              </a:solidFill>
              <a:ln w="12699">
                <a:solidFill>
                  <a:schemeClr val="tx1"/>
                </a:solidFill>
                <a:miter lim="800000"/>
                <a:headEnd/>
                <a:tailEnd/>
              </a:ln>
            </p:spPr>
            <p:txBody>
              <a:bodyPr wrap="none" lIns="92075" tIns="46038" rIns="92075" bIns="46038" anchor="ctr"/>
              <a:lstStyle/>
              <a:p>
                <a:pPr algn="ctr" eaLnBrk="0" hangingPunct="0"/>
                <a:r>
                  <a:rPr lang="en-US" b="1" dirty="0" smtClean="0"/>
                  <a:t>ISA-88</a:t>
                </a:r>
                <a:endParaRPr lang="en-US" sz="1800" dirty="0"/>
              </a:p>
            </p:txBody>
          </p:sp>
          <p:sp>
            <p:nvSpPr>
              <p:cNvPr id="10253" name="Rectangle 16"/>
              <p:cNvSpPr>
                <a:spLocks noChangeArrowheads="1"/>
              </p:cNvSpPr>
              <p:nvPr/>
            </p:nvSpPr>
            <p:spPr bwMode="auto">
              <a:xfrm>
                <a:off x="4801" y="2497"/>
                <a:ext cx="573" cy="767"/>
              </a:xfrm>
              <a:prstGeom prst="rect">
                <a:avLst/>
              </a:prstGeom>
              <a:solidFill>
                <a:srgbClr val="CCECFF"/>
              </a:solidFill>
              <a:ln w="12699">
                <a:solidFill>
                  <a:schemeClr val="tx1"/>
                </a:solidFill>
                <a:miter lim="800000"/>
                <a:headEnd/>
                <a:tailEnd/>
              </a:ln>
            </p:spPr>
            <p:txBody>
              <a:bodyPr wrap="none" lIns="92075" tIns="46038" rIns="92075" bIns="46038" anchor="ctr"/>
              <a:lstStyle/>
              <a:p>
                <a:pPr algn="ctr" eaLnBrk="0" hangingPunct="0"/>
                <a:r>
                  <a:rPr lang="en-US" b="1" dirty="0" smtClean="0"/>
                  <a:t>(ISA-88</a:t>
                </a:r>
                <a:r>
                  <a:rPr lang="en-US" b="1" dirty="0"/>
                  <a:t>)</a:t>
                </a:r>
                <a:endParaRPr lang="en-US" sz="1800" dirty="0"/>
              </a:p>
            </p:txBody>
          </p:sp>
          <p:sp>
            <p:nvSpPr>
              <p:cNvPr id="10254" name="Rectangle 17"/>
              <p:cNvSpPr>
                <a:spLocks noChangeArrowheads="1"/>
              </p:cNvSpPr>
              <p:nvPr/>
            </p:nvSpPr>
            <p:spPr bwMode="auto">
              <a:xfrm>
                <a:off x="3740" y="3267"/>
                <a:ext cx="596" cy="491"/>
              </a:xfrm>
              <a:prstGeom prst="rect">
                <a:avLst/>
              </a:prstGeom>
              <a:noFill/>
              <a:ln w="9525">
                <a:noFill/>
                <a:miter lim="800000"/>
                <a:headEnd/>
                <a:tailEnd/>
              </a:ln>
            </p:spPr>
            <p:txBody>
              <a:bodyPr wrap="none" lIns="92075" tIns="46038" rIns="92075" bIns="46038">
                <a:spAutoFit/>
              </a:bodyPr>
              <a:lstStyle/>
              <a:p>
                <a:pPr algn="ctr" eaLnBrk="0" hangingPunct="0"/>
                <a:r>
                  <a:rPr lang="fr-FR"/>
                  <a:t>Production</a:t>
                </a:r>
              </a:p>
              <a:p>
                <a:pPr algn="ctr" eaLnBrk="0" hangingPunct="0"/>
                <a:r>
                  <a:rPr lang="fr-FR"/>
                  <a:t>Discontinue</a:t>
                </a:r>
                <a:endParaRPr lang="fr-FR" sz="1600"/>
              </a:p>
            </p:txBody>
          </p:sp>
          <p:sp>
            <p:nvSpPr>
              <p:cNvPr id="10255" name="Rectangle 18"/>
              <p:cNvSpPr>
                <a:spLocks noChangeArrowheads="1"/>
              </p:cNvSpPr>
              <p:nvPr/>
            </p:nvSpPr>
            <p:spPr bwMode="auto">
              <a:xfrm>
                <a:off x="4853" y="3267"/>
                <a:ext cx="551" cy="491"/>
              </a:xfrm>
              <a:prstGeom prst="rect">
                <a:avLst/>
              </a:prstGeom>
              <a:noFill/>
              <a:ln w="9525">
                <a:noFill/>
                <a:miter lim="800000"/>
                <a:headEnd/>
                <a:tailEnd/>
              </a:ln>
            </p:spPr>
            <p:txBody>
              <a:bodyPr wrap="none" lIns="92075" tIns="46038" rIns="92075" bIns="46038">
                <a:spAutoFit/>
              </a:bodyPr>
              <a:lstStyle/>
              <a:p>
                <a:pPr algn="ctr" eaLnBrk="0" hangingPunct="0"/>
                <a:r>
                  <a:rPr lang="fr-FR"/>
                  <a:t>Production</a:t>
                </a:r>
              </a:p>
              <a:p>
                <a:pPr algn="ctr" eaLnBrk="0" hangingPunct="0"/>
                <a:r>
                  <a:rPr lang="fr-FR"/>
                  <a:t>Discrète</a:t>
                </a:r>
                <a:endParaRPr lang="en-US" sz="1600"/>
              </a:p>
            </p:txBody>
          </p:sp>
        </p:grpSp>
        <p:sp>
          <p:nvSpPr>
            <p:cNvPr id="10249" name="Rectangle 19"/>
            <p:cNvSpPr>
              <a:spLocks noChangeArrowheads="1"/>
            </p:cNvSpPr>
            <p:nvPr/>
          </p:nvSpPr>
          <p:spPr bwMode="auto">
            <a:xfrm>
              <a:off x="768" y="2144"/>
              <a:ext cx="4078" cy="657"/>
            </a:xfrm>
            <a:prstGeom prst="rect">
              <a:avLst/>
            </a:prstGeom>
            <a:solidFill>
              <a:srgbClr val="FFFF66">
                <a:alpha val="50195"/>
              </a:srgbClr>
            </a:solidFill>
            <a:ln w="12699">
              <a:solidFill>
                <a:schemeClr val="tx1"/>
              </a:solidFill>
              <a:miter lim="800000"/>
              <a:headEnd/>
              <a:tailEnd/>
            </a:ln>
          </p:spPr>
          <p:txBody>
            <a:bodyPr wrap="none" lIns="92075" tIns="46038" rIns="92075" bIns="46038" anchor="ctr"/>
            <a:lstStyle/>
            <a:p>
              <a:pPr algn="ctr" eaLnBrk="0" hangingPunct="0"/>
              <a:r>
                <a:rPr lang="en-US" sz="3200" b="1" dirty="0" smtClean="0"/>
                <a:t>ISA-95</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420"/>
                                        </p:tgtEl>
                                        <p:attrNameLst>
                                          <p:attrName>style.visibility</p:attrName>
                                        </p:attrNameLst>
                                      </p:cBhvr>
                                      <p:to>
                                        <p:strVal val="visible"/>
                                      </p:to>
                                    </p:set>
                                    <p:animEffect transition="in" filter="wipe(left)">
                                      <p:cBhvr>
                                        <p:cTn id="7" dur="500"/>
                                        <p:tgtEl>
                                          <p:spTgt spid="5724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2421"/>
                                        </p:tgtEl>
                                        <p:attrNameLst>
                                          <p:attrName>style.visibility</p:attrName>
                                        </p:attrNameLst>
                                      </p:cBhvr>
                                      <p:to>
                                        <p:strVal val="visible"/>
                                      </p:to>
                                    </p:set>
                                    <p:animEffect transition="in" filter="wipe(left)">
                                      <p:cBhvr>
                                        <p:cTn id="12" dur="500"/>
                                        <p:tgtEl>
                                          <p:spTgt spid="572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0" grpId="0" autoUpdateAnimBg="0"/>
      <p:bldP spid="5724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fr-FR" smtClean="0"/>
              <a:t>Exemple</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3E9D34F2-6B03-4B5D-92B2-C4245B402685}" type="slidenum">
              <a:rPr lang="en-GB" smtClean="0"/>
              <a:pPr>
                <a:defRPr/>
              </a:pPr>
              <a:t>11</a:t>
            </a:fld>
            <a:endParaRPr lang="en-GB"/>
          </a:p>
        </p:txBody>
      </p:sp>
      <p:graphicFrame>
        <p:nvGraphicFramePr>
          <p:cNvPr id="1026" name="Object 3"/>
          <p:cNvGraphicFramePr>
            <a:graphicFrameLocks noChangeAspect="1"/>
          </p:cNvGraphicFramePr>
          <p:nvPr/>
        </p:nvGraphicFramePr>
        <p:xfrm>
          <a:off x="0" y="981075"/>
          <a:ext cx="4648200" cy="3498850"/>
        </p:xfrm>
        <a:graphic>
          <a:graphicData uri="http://schemas.openxmlformats.org/presentationml/2006/ole">
            <p:oleObj spid="_x0000_s1026" r:id="rId4" imgW="6857143" imgH="5144218" progId="">
              <p:embed/>
            </p:oleObj>
          </a:graphicData>
        </a:graphic>
      </p:graphicFrame>
      <p:graphicFrame>
        <p:nvGraphicFramePr>
          <p:cNvPr id="1027" name="Object 4"/>
          <p:cNvGraphicFramePr>
            <a:graphicFrameLocks noChangeAspect="1"/>
          </p:cNvGraphicFramePr>
          <p:nvPr/>
        </p:nvGraphicFramePr>
        <p:xfrm>
          <a:off x="4648200" y="2708275"/>
          <a:ext cx="4541838" cy="3416300"/>
        </p:xfrm>
        <a:graphic>
          <a:graphicData uri="http://schemas.openxmlformats.org/presentationml/2006/ole">
            <p:oleObj spid="_x0000_s1027" r:id="rId5" imgW="6857143" imgH="5144218" progI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2598738" y="1119188"/>
            <a:ext cx="1439862" cy="4830762"/>
            <a:chOff x="1584" y="432"/>
            <a:chExt cx="1200" cy="3600"/>
          </a:xfrm>
        </p:grpSpPr>
        <p:sp>
          <p:nvSpPr>
            <p:cNvPr id="14373" name="Rectangle 3"/>
            <p:cNvSpPr>
              <a:spLocks noChangeArrowheads="1"/>
            </p:cNvSpPr>
            <p:nvPr/>
          </p:nvSpPr>
          <p:spPr bwMode="auto">
            <a:xfrm>
              <a:off x="1584" y="432"/>
              <a:ext cx="1200" cy="3600"/>
            </a:xfrm>
            <a:prstGeom prst="rect">
              <a:avLst/>
            </a:prstGeom>
            <a:noFill/>
            <a:ln w="12700">
              <a:solidFill>
                <a:schemeClr val="tx1"/>
              </a:solidFill>
              <a:miter lim="800000"/>
              <a:headEnd/>
              <a:tailEnd/>
            </a:ln>
          </p:spPr>
          <p:txBody>
            <a:bodyPr wrap="none" lIns="90000" tIns="46800" rIns="90000" bIns="0" anchor="b"/>
            <a:lstStyle/>
            <a:p>
              <a:pPr algn="ctr" eaLnBrk="0" hangingPunct="0"/>
              <a:r>
                <a:rPr lang="fr-FR" sz="1400"/>
                <a:t>Connecteur </a:t>
              </a:r>
            </a:p>
            <a:p>
              <a:pPr algn="ctr" eaLnBrk="0" hangingPunct="0"/>
              <a:r>
                <a:rPr lang="fr-FR" sz="1400"/>
                <a:t>B2MML ERP</a:t>
              </a:r>
              <a:endParaRPr lang="fr-FR" sz="2400"/>
            </a:p>
          </p:txBody>
        </p:sp>
        <p:sp>
          <p:nvSpPr>
            <p:cNvPr id="14374" name="Rectangle 4"/>
            <p:cNvSpPr>
              <a:spLocks noChangeArrowheads="1"/>
            </p:cNvSpPr>
            <p:nvPr/>
          </p:nvSpPr>
          <p:spPr bwMode="auto">
            <a:xfrm>
              <a:off x="1584" y="3744"/>
              <a:ext cx="1200" cy="288"/>
            </a:xfrm>
            <a:prstGeom prst="rect">
              <a:avLst/>
            </a:prstGeom>
            <a:noFill/>
            <a:ln w="12700">
              <a:solidFill>
                <a:schemeClr val="tx1"/>
              </a:solidFill>
              <a:miter lim="800000"/>
              <a:headEnd/>
              <a:tailEnd/>
            </a:ln>
          </p:spPr>
          <p:txBody>
            <a:bodyPr wrap="none" lIns="90000" tIns="46800" rIns="90000" bIns="0" anchor="ctr"/>
            <a:lstStyle/>
            <a:p>
              <a:pPr eaLnBrk="0" hangingPunct="0"/>
              <a:endParaRPr lang="fr-FR"/>
            </a:p>
          </p:txBody>
        </p:sp>
      </p:grpSp>
      <p:sp>
        <p:nvSpPr>
          <p:cNvPr id="14339" name="Rectangle 5"/>
          <p:cNvSpPr>
            <a:spLocks noGrp="1" noChangeArrowheads="1"/>
          </p:cNvSpPr>
          <p:nvPr>
            <p:ph type="title"/>
          </p:nvPr>
        </p:nvSpPr>
        <p:spPr/>
        <p:txBody>
          <a:bodyPr/>
          <a:lstStyle/>
          <a:p>
            <a:pPr eaLnBrk="1" hangingPunct="1"/>
            <a:r>
              <a:rPr lang="fr-FR" smtClean="0"/>
              <a:t>Echange B2MML / systèmes non compatibles</a:t>
            </a:r>
          </a:p>
        </p:txBody>
      </p:sp>
      <p:sp>
        <p:nvSpPr>
          <p:cNvPr id="40" name="Espace réservé du pied de page 39"/>
          <p:cNvSpPr>
            <a:spLocks noGrp="1"/>
          </p:cNvSpPr>
          <p:nvPr>
            <p:ph type="ftr" sz="quarter" idx="10"/>
          </p:nvPr>
        </p:nvSpPr>
        <p:spPr/>
        <p:txBody>
          <a:bodyPr/>
          <a:lstStyle/>
          <a:p>
            <a:pPr>
              <a:defRPr/>
            </a:pPr>
            <a:r>
              <a:rPr lang="en-GB" smtClean="0"/>
              <a:t>5_14_ISA8895_Interoperability_B2O_Methodology</a:t>
            </a:r>
            <a:endParaRPr lang="en-GB"/>
          </a:p>
        </p:txBody>
      </p:sp>
      <p:sp>
        <p:nvSpPr>
          <p:cNvPr id="39" name="Espace réservé du numéro de diapositive 38"/>
          <p:cNvSpPr>
            <a:spLocks noGrp="1"/>
          </p:cNvSpPr>
          <p:nvPr>
            <p:ph type="sldNum" sz="quarter" idx="11"/>
          </p:nvPr>
        </p:nvSpPr>
        <p:spPr/>
        <p:txBody>
          <a:bodyPr/>
          <a:lstStyle/>
          <a:p>
            <a:pPr>
              <a:defRPr/>
            </a:pPr>
            <a:fld id="{3E9D34F2-6B03-4B5D-92B2-C4245B402685}" type="slidenum">
              <a:rPr lang="en-GB" smtClean="0"/>
              <a:pPr>
                <a:defRPr/>
              </a:pPr>
              <a:t>12</a:t>
            </a:fld>
            <a:endParaRPr lang="en-GB"/>
          </a:p>
        </p:txBody>
      </p:sp>
      <p:sp>
        <p:nvSpPr>
          <p:cNvPr id="14340" name="AutoShape 6"/>
          <p:cNvSpPr>
            <a:spLocks noChangeArrowheads="1"/>
          </p:cNvSpPr>
          <p:nvPr/>
        </p:nvSpPr>
        <p:spPr bwMode="auto">
          <a:xfrm>
            <a:off x="152400" y="12715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ERP</a:t>
            </a:r>
          </a:p>
        </p:txBody>
      </p:sp>
      <p:sp>
        <p:nvSpPr>
          <p:cNvPr id="14341" name="AutoShape 7"/>
          <p:cNvSpPr>
            <a:spLocks noChangeArrowheads="1"/>
          </p:cNvSpPr>
          <p:nvPr/>
        </p:nvSpPr>
        <p:spPr bwMode="auto">
          <a:xfrm>
            <a:off x="2667000" y="12715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ERP</a:t>
            </a:r>
          </a:p>
        </p:txBody>
      </p:sp>
      <p:sp>
        <p:nvSpPr>
          <p:cNvPr id="14342" name="AutoShape 8"/>
          <p:cNvSpPr>
            <a:spLocks noChangeArrowheads="1"/>
          </p:cNvSpPr>
          <p:nvPr/>
        </p:nvSpPr>
        <p:spPr bwMode="auto">
          <a:xfrm>
            <a:off x="2667000" y="21097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Transformation </a:t>
            </a:r>
          </a:p>
          <a:p>
            <a:pPr algn="ctr" eaLnBrk="0" hangingPunct="0"/>
            <a:r>
              <a:rPr lang="fr-FR" sz="1600">
                <a:latin typeface="Arial Narrow" pitchFamily="34" charset="0"/>
              </a:rPr>
              <a:t>B2MML</a:t>
            </a:r>
          </a:p>
        </p:txBody>
      </p:sp>
      <p:sp>
        <p:nvSpPr>
          <p:cNvPr id="14343" name="AutoShape 9"/>
          <p:cNvSpPr>
            <a:spLocks noChangeArrowheads="1"/>
          </p:cNvSpPr>
          <p:nvPr/>
        </p:nvSpPr>
        <p:spPr bwMode="auto">
          <a:xfrm>
            <a:off x="2667000" y="30241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a:t>
            </a:r>
          </a:p>
          <a:p>
            <a:pPr algn="ctr" eaLnBrk="0" hangingPunct="0"/>
            <a:r>
              <a:rPr lang="fr-FR" sz="1600">
                <a:latin typeface="Arial Narrow" pitchFamily="34" charset="0"/>
              </a:rPr>
              <a:t>message B2MML</a:t>
            </a:r>
          </a:p>
        </p:txBody>
      </p:sp>
      <p:sp>
        <p:nvSpPr>
          <p:cNvPr id="14344" name="AutoShape 10"/>
          <p:cNvSpPr>
            <a:spLocks noChangeArrowheads="1"/>
          </p:cNvSpPr>
          <p:nvPr/>
        </p:nvSpPr>
        <p:spPr bwMode="auto">
          <a:xfrm>
            <a:off x="7620000" y="29479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MES</a:t>
            </a:r>
          </a:p>
        </p:txBody>
      </p:sp>
      <p:cxnSp>
        <p:nvCxnSpPr>
          <p:cNvPr id="14345" name="AutoShape 11"/>
          <p:cNvCxnSpPr>
            <a:cxnSpLocks noChangeShapeType="1"/>
            <a:stCxn id="14340" idx="3"/>
            <a:endCxn id="14341" idx="1"/>
          </p:cNvCxnSpPr>
          <p:nvPr/>
        </p:nvCxnSpPr>
        <p:spPr bwMode="auto">
          <a:xfrm>
            <a:off x="1447800" y="1500188"/>
            <a:ext cx="1219200" cy="0"/>
          </a:xfrm>
          <a:prstGeom prst="straightConnector1">
            <a:avLst/>
          </a:prstGeom>
          <a:noFill/>
          <a:ln w="12700">
            <a:solidFill>
              <a:schemeClr val="tx1"/>
            </a:solidFill>
            <a:round/>
            <a:headEnd/>
            <a:tailEnd type="triangle" w="med" len="med"/>
          </a:ln>
        </p:spPr>
      </p:cxnSp>
      <p:cxnSp>
        <p:nvCxnSpPr>
          <p:cNvPr id="14346" name="AutoShape 12"/>
          <p:cNvCxnSpPr>
            <a:cxnSpLocks noChangeShapeType="1"/>
            <a:stCxn id="14341" idx="2"/>
            <a:endCxn id="14342" idx="0"/>
          </p:cNvCxnSpPr>
          <p:nvPr/>
        </p:nvCxnSpPr>
        <p:spPr bwMode="auto">
          <a:xfrm>
            <a:off x="3314700" y="1728788"/>
            <a:ext cx="0" cy="381000"/>
          </a:xfrm>
          <a:prstGeom prst="straightConnector1">
            <a:avLst/>
          </a:prstGeom>
          <a:noFill/>
          <a:ln w="12700">
            <a:solidFill>
              <a:schemeClr val="tx1"/>
            </a:solidFill>
            <a:round/>
            <a:headEnd/>
            <a:tailEnd type="triangle" w="med" len="med"/>
          </a:ln>
        </p:spPr>
      </p:cxnSp>
      <p:cxnSp>
        <p:nvCxnSpPr>
          <p:cNvPr id="14347" name="AutoShape 13"/>
          <p:cNvCxnSpPr>
            <a:cxnSpLocks noChangeShapeType="1"/>
            <a:stCxn id="14342" idx="2"/>
            <a:endCxn id="14343" idx="0"/>
          </p:cNvCxnSpPr>
          <p:nvPr/>
        </p:nvCxnSpPr>
        <p:spPr bwMode="auto">
          <a:xfrm>
            <a:off x="3314700" y="2566988"/>
            <a:ext cx="0" cy="457200"/>
          </a:xfrm>
          <a:prstGeom prst="straightConnector1">
            <a:avLst/>
          </a:prstGeom>
          <a:noFill/>
          <a:ln w="12700">
            <a:solidFill>
              <a:schemeClr val="tx1"/>
            </a:solidFill>
            <a:round/>
            <a:headEnd/>
            <a:tailEnd type="triangle" w="med" len="med"/>
          </a:ln>
        </p:spPr>
      </p:cxnSp>
      <p:grpSp>
        <p:nvGrpSpPr>
          <p:cNvPr id="14348" name="Group 14"/>
          <p:cNvGrpSpPr>
            <a:grpSpLocks/>
          </p:cNvGrpSpPr>
          <p:nvPr/>
        </p:nvGrpSpPr>
        <p:grpSpPr bwMode="auto">
          <a:xfrm>
            <a:off x="76200" y="1119188"/>
            <a:ext cx="1447800" cy="4830762"/>
            <a:chOff x="96" y="432"/>
            <a:chExt cx="1200" cy="3600"/>
          </a:xfrm>
        </p:grpSpPr>
        <p:sp>
          <p:nvSpPr>
            <p:cNvPr id="14371" name="Rectangle 15"/>
            <p:cNvSpPr>
              <a:spLocks noChangeArrowheads="1"/>
            </p:cNvSpPr>
            <p:nvPr/>
          </p:nvSpPr>
          <p:spPr bwMode="auto">
            <a:xfrm>
              <a:off x="96" y="432"/>
              <a:ext cx="1200"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ERP</a:t>
              </a:r>
            </a:p>
          </p:txBody>
        </p:sp>
        <p:sp>
          <p:nvSpPr>
            <p:cNvPr id="14372" name="Rectangle 16"/>
            <p:cNvSpPr>
              <a:spLocks noChangeArrowheads="1"/>
            </p:cNvSpPr>
            <p:nvPr/>
          </p:nvSpPr>
          <p:spPr bwMode="auto">
            <a:xfrm>
              <a:off x="96"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4349" name="Group 17"/>
          <p:cNvGrpSpPr>
            <a:grpSpLocks/>
          </p:cNvGrpSpPr>
          <p:nvPr/>
        </p:nvGrpSpPr>
        <p:grpSpPr bwMode="auto">
          <a:xfrm>
            <a:off x="7543800" y="1119188"/>
            <a:ext cx="1447800" cy="4830762"/>
            <a:chOff x="4464" y="432"/>
            <a:chExt cx="1200" cy="3600"/>
          </a:xfrm>
        </p:grpSpPr>
        <p:sp>
          <p:nvSpPr>
            <p:cNvPr id="14369" name="Rectangle 18"/>
            <p:cNvSpPr>
              <a:spLocks noChangeArrowheads="1"/>
            </p:cNvSpPr>
            <p:nvPr/>
          </p:nvSpPr>
          <p:spPr bwMode="auto">
            <a:xfrm>
              <a:off x="4464" y="432"/>
              <a:ext cx="1199"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MES</a:t>
              </a:r>
            </a:p>
          </p:txBody>
        </p:sp>
        <p:sp>
          <p:nvSpPr>
            <p:cNvPr id="14370" name="Rectangle 19"/>
            <p:cNvSpPr>
              <a:spLocks noChangeArrowheads="1"/>
            </p:cNvSpPr>
            <p:nvPr/>
          </p:nvSpPr>
          <p:spPr bwMode="auto">
            <a:xfrm>
              <a:off x="4464"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4350" name="Group 20"/>
          <p:cNvGrpSpPr>
            <a:grpSpLocks/>
          </p:cNvGrpSpPr>
          <p:nvPr/>
        </p:nvGrpSpPr>
        <p:grpSpPr bwMode="auto">
          <a:xfrm>
            <a:off x="5105400" y="1119188"/>
            <a:ext cx="1447800" cy="4830762"/>
            <a:chOff x="3072" y="432"/>
            <a:chExt cx="1200" cy="3600"/>
          </a:xfrm>
        </p:grpSpPr>
        <p:sp>
          <p:nvSpPr>
            <p:cNvPr id="14367" name="Rectangle 21"/>
            <p:cNvSpPr>
              <a:spLocks noChangeArrowheads="1"/>
            </p:cNvSpPr>
            <p:nvPr/>
          </p:nvSpPr>
          <p:spPr bwMode="auto">
            <a:xfrm>
              <a:off x="3072" y="432"/>
              <a:ext cx="1200" cy="3600"/>
            </a:xfrm>
            <a:prstGeom prst="rect">
              <a:avLst/>
            </a:prstGeom>
            <a:noFill/>
            <a:ln w="12700">
              <a:solidFill>
                <a:schemeClr val="tx1"/>
              </a:solidFill>
              <a:miter lim="800000"/>
              <a:headEnd/>
              <a:tailEnd/>
            </a:ln>
          </p:spPr>
          <p:txBody>
            <a:bodyPr wrap="none" lIns="90000" tIns="46800" rIns="90000" bIns="0" anchor="b"/>
            <a:lstStyle/>
            <a:p>
              <a:pPr algn="ctr" eaLnBrk="0" hangingPunct="0"/>
              <a:r>
                <a:rPr lang="fr-FR" sz="1400"/>
                <a:t>Connecteur </a:t>
              </a:r>
            </a:p>
            <a:p>
              <a:pPr algn="ctr" eaLnBrk="0" hangingPunct="0"/>
              <a:r>
                <a:rPr lang="fr-FR" sz="1400"/>
                <a:t>B2MML MES </a:t>
              </a:r>
            </a:p>
          </p:txBody>
        </p:sp>
        <p:sp>
          <p:nvSpPr>
            <p:cNvPr id="14368" name="Rectangle 22"/>
            <p:cNvSpPr>
              <a:spLocks noChangeArrowheads="1"/>
            </p:cNvSpPr>
            <p:nvPr/>
          </p:nvSpPr>
          <p:spPr bwMode="auto">
            <a:xfrm>
              <a:off x="3072" y="3744"/>
              <a:ext cx="1200" cy="288"/>
            </a:xfrm>
            <a:prstGeom prst="rect">
              <a:avLst/>
            </a:prstGeom>
            <a:noFill/>
            <a:ln w="12700">
              <a:solidFill>
                <a:schemeClr val="tx1"/>
              </a:solidFill>
              <a:miter lim="800000"/>
              <a:headEnd/>
              <a:tailEnd/>
            </a:ln>
          </p:spPr>
          <p:txBody>
            <a:bodyPr wrap="none" lIns="90000" tIns="46800" rIns="90000" bIns="0" anchor="ctr"/>
            <a:lstStyle/>
            <a:p>
              <a:pPr eaLnBrk="0" hangingPunct="0"/>
              <a:endParaRPr lang="fr-FR"/>
            </a:p>
          </p:txBody>
        </p:sp>
      </p:grpSp>
      <p:sp>
        <p:nvSpPr>
          <p:cNvPr id="14351" name="AutoShape 23"/>
          <p:cNvSpPr>
            <a:spLocks noChangeArrowheads="1"/>
          </p:cNvSpPr>
          <p:nvPr/>
        </p:nvSpPr>
        <p:spPr bwMode="auto">
          <a:xfrm>
            <a:off x="4114800" y="4700588"/>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sp>
        <p:nvSpPr>
          <p:cNvPr id="14352" name="AutoShape 24"/>
          <p:cNvSpPr>
            <a:spLocks noChangeArrowheads="1"/>
          </p:cNvSpPr>
          <p:nvPr/>
        </p:nvSpPr>
        <p:spPr bwMode="auto">
          <a:xfrm>
            <a:off x="1676400" y="4700588"/>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ERP</a:t>
            </a:r>
          </a:p>
        </p:txBody>
      </p:sp>
      <p:cxnSp>
        <p:nvCxnSpPr>
          <p:cNvPr id="14353" name="AutoShape 25"/>
          <p:cNvCxnSpPr>
            <a:cxnSpLocks noChangeShapeType="1"/>
            <a:stCxn id="14363" idx="4"/>
            <a:endCxn id="14352" idx="0"/>
          </p:cNvCxnSpPr>
          <p:nvPr/>
        </p:nvCxnSpPr>
        <p:spPr bwMode="auto">
          <a:xfrm>
            <a:off x="2095500" y="1576388"/>
            <a:ext cx="0" cy="3124200"/>
          </a:xfrm>
          <a:prstGeom prst="straightConnector1">
            <a:avLst/>
          </a:prstGeom>
          <a:noFill/>
          <a:ln w="12700">
            <a:solidFill>
              <a:schemeClr val="tx1"/>
            </a:solidFill>
            <a:prstDash val="dash"/>
            <a:round/>
            <a:headEnd/>
            <a:tailEnd type="arrow" w="med" len="med"/>
          </a:ln>
        </p:spPr>
      </p:cxnSp>
      <p:cxnSp>
        <p:nvCxnSpPr>
          <p:cNvPr id="14354" name="AutoShape 26"/>
          <p:cNvCxnSpPr>
            <a:cxnSpLocks noChangeShapeType="1"/>
            <a:stCxn id="14364" idx="4"/>
            <a:endCxn id="14351" idx="0"/>
          </p:cNvCxnSpPr>
          <p:nvPr/>
        </p:nvCxnSpPr>
        <p:spPr bwMode="auto">
          <a:xfrm>
            <a:off x="4533900" y="3328988"/>
            <a:ext cx="0" cy="1371600"/>
          </a:xfrm>
          <a:prstGeom prst="straightConnector1">
            <a:avLst/>
          </a:prstGeom>
          <a:noFill/>
          <a:ln w="12700">
            <a:solidFill>
              <a:schemeClr val="tx1"/>
            </a:solidFill>
            <a:prstDash val="dash"/>
            <a:round/>
            <a:headEnd/>
            <a:tailEnd type="arrow" w="med" len="med"/>
          </a:ln>
        </p:spPr>
      </p:cxnSp>
      <p:cxnSp>
        <p:nvCxnSpPr>
          <p:cNvPr id="14355" name="AutoShape 27"/>
          <p:cNvCxnSpPr>
            <a:cxnSpLocks noChangeShapeType="1"/>
            <a:stCxn id="14357" idx="3"/>
            <a:endCxn id="14344" idx="1"/>
          </p:cNvCxnSpPr>
          <p:nvPr/>
        </p:nvCxnSpPr>
        <p:spPr bwMode="auto">
          <a:xfrm>
            <a:off x="6477000" y="3176588"/>
            <a:ext cx="1143000" cy="0"/>
          </a:xfrm>
          <a:prstGeom prst="straightConnector1">
            <a:avLst/>
          </a:prstGeom>
          <a:noFill/>
          <a:ln w="12700">
            <a:solidFill>
              <a:schemeClr val="tx1"/>
            </a:solidFill>
            <a:round/>
            <a:headEnd/>
            <a:tailEnd type="triangle" w="med" len="med"/>
          </a:ln>
        </p:spPr>
      </p:cxnSp>
      <p:cxnSp>
        <p:nvCxnSpPr>
          <p:cNvPr id="14356" name="AutoShape 28"/>
          <p:cNvCxnSpPr>
            <a:cxnSpLocks noChangeShapeType="1"/>
            <a:stCxn id="14343" idx="3"/>
            <a:endCxn id="14359" idx="1"/>
          </p:cNvCxnSpPr>
          <p:nvPr/>
        </p:nvCxnSpPr>
        <p:spPr bwMode="auto">
          <a:xfrm flipV="1">
            <a:off x="3962400" y="1500188"/>
            <a:ext cx="1219200" cy="1752600"/>
          </a:xfrm>
          <a:prstGeom prst="bentConnector3">
            <a:avLst>
              <a:gd name="adj1" fmla="val 50000"/>
            </a:avLst>
          </a:prstGeom>
          <a:noFill/>
          <a:ln w="12700">
            <a:solidFill>
              <a:schemeClr val="tx1"/>
            </a:solidFill>
            <a:miter lim="800000"/>
            <a:headEnd/>
            <a:tailEnd type="triangle" w="med" len="med"/>
          </a:ln>
        </p:spPr>
      </p:cxnSp>
      <p:sp>
        <p:nvSpPr>
          <p:cNvPr id="14357" name="AutoShape 29"/>
          <p:cNvSpPr>
            <a:spLocks noChangeArrowheads="1"/>
          </p:cNvSpPr>
          <p:nvPr/>
        </p:nvSpPr>
        <p:spPr bwMode="auto">
          <a:xfrm>
            <a:off x="5181600" y="29479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MES</a:t>
            </a:r>
          </a:p>
        </p:txBody>
      </p:sp>
      <p:sp>
        <p:nvSpPr>
          <p:cNvPr id="14358" name="AutoShape 30"/>
          <p:cNvSpPr>
            <a:spLocks noChangeArrowheads="1"/>
          </p:cNvSpPr>
          <p:nvPr/>
        </p:nvSpPr>
        <p:spPr bwMode="auto">
          <a:xfrm>
            <a:off x="5181600" y="21097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Transformation </a:t>
            </a:r>
          </a:p>
          <a:p>
            <a:pPr algn="ctr" eaLnBrk="0" hangingPunct="0"/>
            <a:r>
              <a:rPr lang="fr-FR" sz="1600">
                <a:latin typeface="Arial Narrow" pitchFamily="34" charset="0"/>
              </a:rPr>
              <a:t>MES</a:t>
            </a:r>
          </a:p>
        </p:txBody>
      </p:sp>
      <p:sp>
        <p:nvSpPr>
          <p:cNvPr id="14359" name="AutoShape 31"/>
          <p:cNvSpPr>
            <a:spLocks noChangeArrowheads="1"/>
          </p:cNvSpPr>
          <p:nvPr/>
        </p:nvSpPr>
        <p:spPr bwMode="auto">
          <a:xfrm>
            <a:off x="5181600" y="1271588"/>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a:t>
            </a:r>
          </a:p>
          <a:p>
            <a:pPr algn="ctr" eaLnBrk="0" hangingPunct="0"/>
            <a:r>
              <a:rPr lang="fr-FR" sz="1600">
                <a:latin typeface="Arial Narrow" pitchFamily="34" charset="0"/>
              </a:rPr>
              <a:t>message B2MML</a:t>
            </a:r>
          </a:p>
        </p:txBody>
      </p:sp>
      <p:cxnSp>
        <p:nvCxnSpPr>
          <p:cNvPr id="14360" name="AutoShape 32"/>
          <p:cNvCxnSpPr>
            <a:cxnSpLocks noChangeShapeType="1"/>
            <a:stCxn id="14359" idx="2"/>
            <a:endCxn id="14358" idx="0"/>
          </p:cNvCxnSpPr>
          <p:nvPr/>
        </p:nvCxnSpPr>
        <p:spPr bwMode="auto">
          <a:xfrm>
            <a:off x="5829300" y="1728788"/>
            <a:ext cx="0" cy="381000"/>
          </a:xfrm>
          <a:prstGeom prst="straightConnector1">
            <a:avLst/>
          </a:prstGeom>
          <a:noFill/>
          <a:ln w="12700">
            <a:solidFill>
              <a:schemeClr val="tx1"/>
            </a:solidFill>
            <a:round/>
            <a:headEnd/>
            <a:tailEnd type="triangle" w="med" len="med"/>
          </a:ln>
        </p:spPr>
      </p:cxnSp>
      <p:sp>
        <p:nvSpPr>
          <p:cNvPr id="14361" name="AutoShape 33"/>
          <p:cNvSpPr>
            <a:spLocks noChangeArrowheads="1"/>
          </p:cNvSpPr>
          <p:nvPr/>
        </p:nvSpPr>
        <p:spPr bwMode="auto">
          <a:xfrm>
            <a:off x="6629400" y="4700588"/>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MES</a:t>
            </a:r>
          </a:p>
        </p:txBody>
      </p:sp>
      <p:cxnSp>
        <p:nvCxnSpPr>
          <p:cNvPr id="14362" name="AutoShape 34"/>
          <p:cNvCxnSpPr>
            <a:cxnSpLocks noChangeShapeType="1"/>
            <a:stCxn id="14358" idx="2"/>
            <a:endCxn id="14357" idx="0"/>
          </p:cNvCxnSpPr>
          <p:nvPr/>
        </p:nvCxnSpPr>
        <p:spPr bwMode="auto">
          <a:xfrm>
            <a:off x="5829300" y="2566988"/>
            <a:ext cx="0" cy="381000"/>
          </a:xfrm>
          <a:prstGeom prst="straightConnector1">
            <a:avLst/>
          </a:prstGeom>
          <a:noFill/>
          <a:ln w="12700">
            <a:solidFill>
              <a:schemeClr val="tx1"/>
            </a:solidFill>
            <a:round/>
            <a:headEnd/>
            <a:tailEnd type="triangle" w="med" len="med"/>
          </a:ln>
        </p:spPr>
      </p:cxnSp>
      <p:sp>
        <p:nvSpPr>
          <p:cNvPr id="14363" name="Oval 35"/>
          <p:cNvSpPr>
            <a:spLocks noChangeArrowheads="1"/>
          </p:cNvSpPr>
          <p:nvPr/>
        </p:nvSpPr>
        <p:spPr bwMode="auto">
          <a:xfrm>
            <a:off x="2057400" y="1423988"/>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
        <p:nvSpPr>
          <p:cNvPr id="14364" name="Oval 36"/>
          <p:cNvSpPr>
            <a:spLocks noChangeArrowheads="1"/>
          </p:cNvSpPr>
          <p:nvPr/>
        </p:nvSpPr>
        <p:spPr bwMode="auto">
          <a:xfrm>
            <a:off x="4495800" y="3176588"/>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
        <p:nvSpPr>
          <p:cNvPr id="14365" name="Oval 37"/>
          <p:cNvSpPr>
            <a:spLocks noChangeArrowheads="1"/>
          </p:cNvSpPr>
          <p:nvPr/>
        </p:nvSpPr>
        <p:spPr bwMode="auto">
          <a:xfrm>
            <a:off x="7010400" y="3100388"/>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cxnSp>
        <p:nvCxnSpPr>
          <p:cNvPr id="14366" name="AutoShape 38"/>
          <p:cNvCxnSpPr>
            <a:cxnSpLocks noChangeShapeType="1"/>
            <a:stCxn id="14365" idx="4"/>
            <a:endCxn id="14361" idx="0"/>
          </p:cNvCxnSpPr>
          <p:nvPr/>
        </p:nvCxnSpPr>
        <p:spPr bwMode="auto">
          <a:xfrm>
            <a:off x="7048500" y="3252788"/>
            <a:ext cx="0" cy="1447800"/>
          </a:xfrm>
          <a:prstGeom prst="straightConnector1">
            <a:avLst/>
          </a:prstGeom>
          <a:noFill/>
          <a:ln w="12700">
            <a:solidFill>
              <a:schemeClr val="tx1"/>
            </a:solidFill>
            <a:prstDash val="dash"/>
            <a:round/>
            <a:headEnd/>
            <a:tailEnd type="arrow"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52400" y="1046163"/>
            <a:ext cx="1600200" cy="4903787"/>
            <a:chOff x="96" y="432"/>
            <a:chExt cx="1200" cy="3600"/>
          </a:xfrm>
        </p:grpSpPr>
        <p:sp>
          <p:nvSpPr>
            <p:cNvPr id="15385" name="Rectangle 3"/>
            <p:cNvSpPr>
              <a:spLocks noChangeArrowheads="1"/>
            </p:cNvSpPr>
            <p:nvPr/>
          </p:nvSpPr>
          <p:spPr bwMode="auto">
            <a:xfrm>
              <a:off x="96" y="432"/>
              <a:ext cx="1200"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ERP</a:t>
              </a:r>
            </a:p>
          </p:txBody>
        </p:sp>
        <p:sp>
          <p:nvSpPr>
            <p:cNvPr id="15386" name="Rectangle 4"/>
            <p:cNvSpPr>
              <a:spLocks noChangeArrowheads="1"/>
            </p:cNvSpPr>
            <p:nvPr/>
          </p:nvSpPr>
          <p:spPr bwMode="auto">
            <a:xfrm>
              <a:off x="96"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5363" name="Group 5"/>
          <p:cNvGrpSpPr>
            <a:grpSpLocks/>
          </p:cNvGrpSpPr>
          <p:nvPr/>
        </p:nvGrpSpPr>
        <p:grpSpPr bwMode="auto">
          <a:xfrm>
            <a:off x="7391400" y="1046163"/>
            <a:ext cx="1600200" cy="4903787"/>
            <a:chOff x="4464" y="432"/>
            <a:chExt cx="1200" cy="3600"/>
          </a:xfrm>
        </p:grpSpPr>
        <p:sp>
          <p:nvSpPr>
            <p:cNvPr id="15383" name="Rectangle 6"/>
            <p:cNvSpPr>
              <a:spLocks noChangeArrowheads="1"/>
            </p:cNvSpPr>
            <p:nvPr/>
          </p:nvSpPr>
          <p:spPr bwMode="auto">
            <a:xfrm>
              <a:off x="4464" y="432"/>
              <a:ext cx="1199"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MES</a:t>
              </a:r>
            </a:p>
          </p:txBody>
        </p:sp>
        <p:sp>
          <p:nvSpPr>
            <p:cNvPr id="15384" name="Rectangle 7"/>
            <p:cNvSpPr>
              <a:spLocks noChangeArrowheads="1"/>
            </p:cNvSpPr>
            <p:nvPr/>
          </p:nvSpPr>
          <p:spPr bwMode="auto">
            <a:xfrm>
              <a:off x="4464"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5364" name="Group 8"/>
          <p:cNvGrpSpPr>
            <a:grpSpLocks/>
          </p:cNvGrpSpPr>
          <p:nvPr/>
        </p:nvGrpSpPr>
        <p:grpSpPr bwMode="auto">
          <a:xfrm>
            <a:off x="4495800" y="1046163"/>
            <a:ext cx="1676400" cy="4903787"/>
            <a:chOff x="3072" y="432"/>
            <a:chExt cx="1200" cy="3600"/>
          </a:xfrm>
        </p:grpSpPr>
        <p:sp>
          <p:nvSpPr>
            <p:cNvPr id="15381" name="Rectangle 9"/>
            <p:cNvSpPr>
              <a:spLocks noChangeArrowheads="1"/>
            </p:cNvSpPr>
            <p:nvPr/>
          </p:nvSpPr>
          <p:spPr bwMode="auto">
            <a:xfrm>
              <a:off x="3072" y="432"/>
              <a:ext cx="1200" cy="3600"/>
            </a:xfrm>
            <a:prstGeom prst="rect">
              <a:avLst/>
            </a:prstGeom>
            <a:noFill/>
            <a:ln w="12700">
              <a:solidFill>
                <a:schemeClr val="tx1"/>
              </a:solidFill>
              <a:miter lim="800000"/>
              <a:headEnd/>
              <a:tailEnd/>
            </a:ln>
          </p:spPr>
          <p:txBody>
            <a:bodyPr wrap="none" lIns="90000" tIns="46800" rIns="90000" bIns="0" anchor="b"/>
            <a:lstStyle/>
            <a:p>
              <a:pPr algn="ctr" eaLnBrk="0" hangingPunct="0"/>
              <a:r>
                <a:rPr lang="fr-FR" sz="1400"/>
                <a:t>Connecteur </a:t>
              </a:r>
            </a:p>
            <a:p>
              <a:pPr algn="ctr" eaLnBrk="0" hangingPunct="0"/>
              <a:r>
                <a:rPr lang="fr-FR" sz="1400"/>
                <a:t>B2MML MES</a:t>
              </a:r>
            </a:p>
          </p:txBody>
        </p:sp>
        <p:sp>
          <p:nvSpPr>
            <p:cNvPr id="15382" name="Rectangle 10"/>
            <p:cNvSpPr>
              <a:spLocks noChangeArrowheads="1"/>
            </p:cNvSpPr>
            <p:nvPr/>
          </p:nvSpPr>
          <p:spPr bwMode="auto">
            <a:xfrm>
              <a:off x="3072" y="3744"/>
              <a:ext cx="1200" cy="288"/>
            </a:xfrm>
            <a:prstGeom prst="rect">
              <a:avLst/>
            </a:prstGeom>
            <a:noFill/>
            <a:ln w="12700">
              <a:solidFill>
                <a:schemeClr val="tx1"/>
              </a:solidFill>
              <a:miter lim="800000"/>
              <a:headEnd/>
              <a:tailEnd/>
            </a:ln>
          </p:spPr>
          <p:txBody>
            <a:bodyPr wrap="none" lIns="90000" tIns="46800" rIns="90000" bIns="0" anchor="ctr"/>
            <a:lstStyle/>
            <a:p>
              <a:pPr eaLnBrk="0" hangingPunct="0"/>
              <a:endParaRPr lang="fr-FR"/>
            </a:p>
          </p:txBody>
        </p:sp>
      </p:grpSp>
      <p:sp>
        <p:nvSpPr>
          <p:cNvPr id="15365" name="Rectangle 11"/>
          <p:cNvSpPr>
            <a:spLocks noGrp="1" noChangeArrowheads="1"/>
          </p:cNvSpPr>
          <p:nvPr>
            <p:ph type="title"/>
          </p:nvPr>
        </p:nvSpPr>
        <p:spPr/>
        <p:txBody>
          <a:bodyPr/>
          <a:lstStyle/>
          <a:p>
            <a:pPr eaLnBrk="1" hangingPunct="1"/>
            <a:r>
              <a:rPr lang="fr-FR" smtClean="0"/>
              <a:t>Echange B2MML / ERP compatible</a:t>
            </a:r>
          </a:p>
        </p:txBody>
      </p:sp>
      <p:sp>
        <p:nvSpPr>
          <p:cNvPr id="28" name="Espace réservé du pied de page 27"/>
          <p:cNvSpPr>
            <a:spLocks noGrp="1"/>
          </p:cNvSpPr>
          <p:nvPr>
            <p:ph type="ftr" sz="quarter" idx="10"/>
          </p:nvPr>
        </p:nvSpPr>
        <p:spPr/>
        <p:txBody>
          <a:bodyPr/>
          <a:lstStyle/>
          <a:p>
            <a:pPr>
              <a:defRPr/>
            </a:pPr>
            <a:r>
              <a:rPr lang="en-GB" smtClean="0"/>
              <a:t>5_14_ISA8895_Interoperability_B2O_Methodology</a:t>
            </a:r>
            <a:endParaRPr lang="en-GB"/>
          </a:p>
        </p:txBody>
      </p:sp>
      <p:sp>
        <p:nvSpPr>
          <p:cNvPr id="27" name="Espace réservé du numéro de diapositive 26"/>
          <p:cNvSpPr>
            <a:spLocks noGrp="1"/>
          </p:cNvSpPr>
          <p:nvPr>
            <p:ph type="sldNum" sz="quarter" idx="11"/>
          </p:nvPr>
        </p:nvSpPr>
        <p:spPr/>
        <p:txBody>
          <a:bodyPr/>
          <a:lstStyle/>
          <a:p>
            <a:pPr>
              <a:defRPr/>
            </a:pPr>
            <a:fld id="{3E9D34F2-6B03-4B5D-92B2-C4245B402685}" type="slidenum">
              <a:rPr lang="en-GB" smtClean="0"/>
              <a:pPr>
                <a:defRPr/>
              </a:pPr>
              <a:t>13</a:t>
            </a:fld>
            <a:endParaRPr lang="en-GB"/>
          </a:p>
        </p:txBody>
      </p:sp>
      <p:sp>
        <p:nvSpPr>
          <p:cNvPr id="15366" name="AutoShape 12"/>
          <p:cNvSpPr>
            <a:spLocks noChangeArrowheads="1"/>
          </p:cNvSpPr>
          <p:nvPr/>
        </p:nvSpPr>
        <p:spPr bwMode="auto">
          <a:xfrm>
            <a:off x="3048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B2MML</a:t>
            </a:r>
          </a:p>
        </p:txBody>
      </p:sp>
      <p:cxnSp>
        <p:nvCxnSpPr>
          <p:cNvPr id="15367" name="AutoShape 13"/>
          <p:cNvCxnSpPr>
            <a:cxnSpLocks noChangeShapeType="1"/>
            <a:stCxn id="15366" idx="3"/>
            <a:endCxn id="15372" idx="1"/>
          </p:cNvCxnSpPr>
          <p:nvPr/>
        </p:nvCxnSpPr>
        <p:spPr bwMode="auto">
          <a:xfrm>
            <a:off x="1600200" y="1427163"/>
            <a:ext cx="3048000" cy="0"/>
          </a:xfrm>
          <a:prstGeom prst="straightConnector1">
            <a:avLst/>
          </a:prstGeom>
          <a:noFill/>
          <a:ln w="12700">
            <a:solidFill>
              <a:schemeClr val="tx1"/>
            </a:solidFill>
            <a:round/>
            <a:headEnd/>
            <a:tailEnd type="triangle" w="med" len="med"/>
          </a:ln>
        </p:spPr>
      </p:cxnSp>
      <p:sp>
        <p:nvSpPr>
          <p:cNvPr id="15368" name="AutoShape 14"/>
          <p:cNvSpPr>
            <a:spLocks noChangeArrowheads="1"/>
          </p:cNvSpPr>
          <p:nvPr/>
        </p:nvSpPr>
        <p:spPr bwMode="auto">
          <a:xfrm>
            <a:off x="7543800" y="28749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MES</a:t>
            </a:r>
          </a:p>
        </p:txBody>
      </p:sp>
      <p:cxnSp>
        <p:nvCxnSpPr>
          <p:cNvPr id="15369" name="AutoShape 15"/>
          <p:cNvCxnSpPr>
            <a:cxnSpLocks noChangeShapeType="1"/>
            <a:stCxn id="15370" idx="3"/>
            <a:endCxn id="15368" idx="1"/>
          </p:cNvCxnSpPr>
          <p:nvPr/>
        </p:nvCxnSpPr>
        <p:spPr bwMode="auto">
          <a:xfrm>
            <a:off x="5943600" y="3103563"/>
            <a:ext cx="1600200" cy="0"/>
          </a:xfrm>
          <a:prstGeom prst="straightConnector1">
            <a:avLst/>
          </a:prstGeom>
          <a:noFill/>
          <a:ln w="12700">
            <a:solidFill>
              <a:schemeClr val="tx1"/>
            </a:solidFill>
            <a:round/>
            <a:headEnd/>
            <a:tailEnd type="triangle" w="med" len="med"/>
          </a:ln>
        </p:spPr>
      </p:cxnSp>
      <p:sp>
        <p:nvSpPr>
          <p:cNvPr id="15370" name="AutoShape 16"/>
          <p:cNvSpPr>
            <a:spLocks noChangeArrowheads="1"/>
          </p:cNvSpPr>
          <p:nvPr/>
        </p:nvSpPr>
        <p:spPr bwMode="auto">
          <a:xfrm>
            <a:off x="4648200" y="28749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MES</a:t>
            </a:r>
          </a:p>
        </p:txBody>
      </p:sp>
      <p:sp>
        <p:nvSpPr>
          <p:cNvPr id="15371" name="AutoShape 17"/>
          <p:cNvSpPr>
            <a:spLocks noChangeArrowheads="1"/>
          </p:cNvSpPr>
          <p:nvPr/>
        </p:nvSpPr>
        <p:spPr bwMode="auto">
          <a:xfrm>
            <a:off x="4648200" y="20367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Transformation </a:t>
            </a:r>
          </a:p>
          <a:p>
            <a:pPr algn="ctr" eaLnBrk="0" hangingPunct="0"/>
            <a:r>
              <a:rPr lang="fr-FR" sz="1600">
                <a:latin typeface="Arial Narrow" pitchFamily="34" charset="0"/>
              </a:rPr>
              <a:t>MES</a:t>
            </a:r>
          </a:p>
        </p:txBody>
      </p:sp>
      <p:sp>
        <p:nvSpPr>
          <p:cNvPr id="15372" name="AutoShape 18"/>
          <p:cNvSpPr>
            <a:spLocks noChangeArrowheads="1"/>
          </p:cNvSpPr>
          <p:nvPr/>
        </p:nvSpPr>
        <p:spPr bwMode="auto">
          <a:xfrm>
            <a:off x="46482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a:t>
            </a:r>
          </a:p>
          <a:p>
            <a:pPr algn="ctr" eaLnBrk="0" hangingPunct="0"/>
            <a:r>
              <a:rPr lang="fr-FR" sz="1600">
                <a:latin typeface="Arial Narrow" pitchFamily="34" charset="0"/>
              </a:rPr>
              <a:t>message B2MML</a:t>
            </a:r>
          </a:p>
        </p:txBody>
      </p:sp>
      <p:cxnSp>
        <p:nvCxnSpPr>
          <p:cNvPr id="15373" name="AutoShape 19"/>
          <p:cNvCxnSpPr>
            <a:cxnSpLocks noChangeShapeType="1"/>
            <a:stCxn id="15372" idx="2"/>
            <a:endCxn id="15371" idx="0"/>
          </p:cNvCxnSpPr>
          <p:nvPr/>
        </p:nvCxnSpPr>
        <p:spPr bwMode="auto">
          <a:xfrm>
            <a:off x="5295900" y="1655763"/>
            <a:ext cx="0" cy="381000"/>
          </a:xfrm>
          <a:prstGeom prst="straightConnector1">
            <a:avLst/>
          </a:prstGeom>
          <a:noFill/>
          <a:ln w="12700">
            <a:solidFill>
              <a:schemeClr val="tx1"/>
            </a:solidFill>
            <a:round/>
            <a:headEnd/>
            <a:tailEnd type="triangle" w="med" len="med"/>
          </a:ln>
        </p:spPr>
      </p:cxnSp>
      <p:cxnSp>
        <p:nvCxnSpPr>
          <p:cNvPr id="15374" name="AutoShape 20"/>
          <p:cNvCxnSpPr>
            <a:cxnSpLocks noChangeShapeType="1"/>
            <a:stCxn id="15371" idx="2"/>
            <a:endCxn id="15370" idx="0"/>
          </p:cNvCxnSpPr>
          <p:nvPr/>
        </p:nvCxnSpPr>
        <p:spPr bwMode="auto">
          <a:xfrm>
            <a:off x="5295900" y="2493963"/>
            <a:ext cx="0" cy="381000"/>
          </a:xfrm>
          <a:prstGeom prst="straightConnector1">
            <a:avLst/>
          </a:prstGeom>
          <a:noFill/>
          <a:ln w="12700">
            <a:solidFill>
              <a:schemeClr val="tx1"/>
            </a:solidFill>
            <a:round/>
            <a:headEnd/>
            <a:tailEnd type="triangle" w="med" len="med"/>
          </a:ln>
        </p:spPr>
      </p:cxnSp>
      <p:sp>
        <p:nvSpPr>
          <p:cNvPr id="15375" name="AutoShape 21"/>
          <p:cNvSpPr>
            <a:spLocks noChangeArrowheads="1"/>
          </p:cNvSpPr>
          <p:nvPr/>
        </p:nvSpPr>
        <p:spPr bwMode="auto">
          <a:xfrm>
            <a:off x="22098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cxnSp>
        <p:nvCxnSpPr>
          <p:cNvPr id="15376" name="AutoShape 22"/>
          <p:cNvCxnSpPr>
            <a:cxnSpLocks noChangeShapeType="1"/>
            <a:stCxn id="15377" idx="4"/>
            <a:endCxn id="15375" idx="0"/>
          </p:cNvCxnSpPr>
          <p:nvPr/>
        </p:nvCxnSpPr>
        <p:spPr bwMode="auto">
          <a:xfrm>
            <a:off x="2628900" y="1503363"/>
            <a:ext cx="0" cy="3124200"/>
          </a:xfrm>
          <a:prstGeom prst="straightConnector1">
            <a:avLst/>
          </a:prstGeom>
          <a:noFill/>
          <a:ln w="12700">
            <a:solidFill>
              <a:schemeClr val="tx1"/>
            </a:solidFill>
            <a:prstDash val="dash"/>
            <a:round/>
            <a:headEnd/>
            <a:tailEnd type="arrow" w="med" len="med"/>
          </a:ln>
        </p:spPr>
      </p:cxnSp>
      <p:sp>
        <p:nvSpPr>
          <p:cNvPr id="15377" name="Oval 23"/>
          <p:cNvSpPr>
            <a:spLocks noChangeArrowheads="1"/>
          </p:cNvSpPr>
          <p:nvPr/>
        </p:nvSpPr>
        <p:spPr bwMode="auto">
          <a:xfrm>
            <a:off x="2590800" y="13509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
        <p:nvSpPr>
          <p:cNvPr id="15378" name="AutoShape 24"/>
          <p:cNvSpPr>
            <a:spLocks noChangeArrowheads="1"/>
          </p:cNvSpPr>
          <p:nvPr/>
        </p:nvSpPr>
        <p:spPr bwMode="auto">
          <a:xfrm>
            <a:off x="64008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MES</a:t>
            </a:r>
          </a:p>
        </p:txBody>
      </p:sp>
      <p:sp>
        <p:nvSpPr>
          <p:cNvPr id="15379" name="Oval 25"/>
          <p:cNvSpPr>
            <a:spLocks noChangeArrowheads="1"/>
          </p:cNvSpPr>
          <p:nvPr/>
        </p:nvSpPr>
        <p:spPr bwMode="auto">
          <a:xfrm>
            <a:off x="6781800" y="30273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cxnSp>
        <p:nvCxnSpPr>
          <p:cNvPr id="15380" name="AutoShape 26"/>
          <p:cNvCxnSpPr>
            <a:cxnSpLocks noChangeShapeType="1"/>
            <a:stCxn id="15379" idx="4"/>
            <a:endCxn id="15378" idx="0"/>
          </p:cNvCxnSpPr>
          <p:nvPr/>
        </p:nvCxnSpPr>
        <p:spPr bwMode="auto">
          <a:xfrm>
            <a:off x="6819900" y="3179763"/>
            <a:ext cx="0" cy="1447800"/>
          </a:xfrm>
          <a:prstGeom prst="straightConnector1">
            <a:avLst/>
          </a:prstGeom>
          <a:noFill/>
          <a:ln w="12700">
            <a:solidFill>
              <a:schemeClr val="tx1"/>
            </a:solidFill>
            <a:prstDash val="dash"/>
            <a:round/>
            <a:headEnd/>
            <a:tailEnd type="arrow"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52400" y="1046163"/>
            <a:ext cx="1600200" cy="4903787"/>
            <a:chOff x="96" y="432"/>
            <a:chExt cx="1200" cy="3600"/>
          </a:xfrm>
        </p:grpSpPr>
        <p:sp>
          <p:nvSpPr>
            <p:cNvPr id="16409" name="Rectangle 3"/>
            <p:cNvSpPr>
              <a:spLocks noChangeArrowheads="1"/>
            </p:cNvSpPr>
            <p:nvPr/>
          </p:nvSpPr>
          <p:spPr bwMode="auto">
            <a:xfrm>
              <a:off x="96" y="432"/>
              <a:ext cx="1200"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ERP</a:t>
              </a:r>
            </a:p>
          </p:txBody>
        </p:sp>
        <p:sp>
          <p:nvSpPr>
            <p:cNvPr id="16410" name="Rectangle 4"/>
            <p:cNvSpPr>
              <a:spLocks noChangeArrowheads="1"/>
            </p:cNvSpPr>
            <p:nvPr/>
          </p:nvSpPr>
          <p:spPr bwMode="auto">
            <a:xfrm>
              <a:off x="96"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6387" name="Group 5"/>
          <p:cNvGrpSpPr>
            <a:grpSpLocks/>
          </p:cNvGrpSpPr>
          <p:nvPr/>
        </p:nvGrpSpPr>
        <p:grpSpPr bwMode="auto">
          <a:xfrm>
            <a:off x="2895600" y="1046163"/>
            <a:ext cx="1676400" cy="4903787"/>
            <a:chOff x="1584" y="432"/>
            <a:chExt cx="1200" cy="3600"/>
          </a:xfrm>
        </p:grpSpPr>
        <p:sp>
          <p:nvSpPr>
            <p:cNvPr id="16407" name="Rectangle 6"/>
            <p:cNvSpPr>
              <a:spLocks noChangeArrowheads="1"/>
            </p:cNvSpPr>
            <p:nvPr/>
          </p:nvSpPr>
          <p:spPr bwMode="auto">
            <a:xfrm>
              <a:off x="1584" y="432"/>
              <a:ext cx="1200" cy="3600"/>
            </a:xfrm>
            <a:prstGeom prst="rect">
              <a:avLst/>
            </a:prstGeom>
            <a:noFill/>
            <a:ln w="12700">
              <a:solidFill>
                <a:schemeClr val="tx1"/>
              </a:solidFill>
              <a:miter lim="800000"/>
              <a:headEnd/>
              <a:tailEnd/>
            </a:ln>
          </p:spPr>
          <p:txBody>
            <a:bodyPr wrap="none" lIns="90000" tIns="46800" rIns="90000" bIns="0" anchor="b"/>
            <a:lstStyle/>
            <a:p>
              <a:pPr algn="ctr" eaLnBrk="0" hangingPunct="0"/>
              <a:r>
                <a:rPr lang="fr-FR" sz="1400"/>
                <a:t>Connecteur </a:t>
              </a:r>
            </a:p>
            <a:p>
              <a:pPr algn="ctr" eaLnBrk="0" hangingPunct="0"/>
              <a:r>
                <a:rPr lang="fr-FR" sz="1400"/>
                <a:t>B2MML ERP</a:t>
              </a:r>
            </a:p>
          </p:txBody>
        </p:sp>
        <p:sp>
          <p:nvSpPr>
            <p:cNvPr id="16408" name="Rectangle 7"/>
            <p:cNvSpPr>
              <a:spLocks noChangeArrowheads="1"/>
            </p:cNvSpPr>
            <p:nvPr/>
          </p:nvSpPr>
          <p:spPr bwMode="auto">
            <a:xfrm>
              <a:off x="1584" y="3744"/>
              <a:ext cx="1200" cy="288"/>
            </a:xfrm>
            <a:prstGeom prst="rect">
              <a:avLst/>
            </a:prstGeom>
            <a:noFill/>
            <a:ln w="12700">
              <a:solidFill>
                <a:schemeClr val="tx1"/>
              </a:solidFill>
              <a:miter lim="800000"/>
              <a:headEnd/>
              <a:tailEnd/>
            </a:ln>
          </p:spPr>
          <p:txBody>
            <a:bodyPr wrap="none" lIns="90000" tIns="46800" rIns="90000" bIns="0" anchor="ctr"/>
            <a:lstStyle/>
            <a:p>
              <a:pPr eaLnBrk="0" hangingPunct="0"/>
              <a:endParaRPr lang="fr-FR"/>
            </a:p>
          </p:txBody>
        </p:sp>
      </p:grpSp>
      <p:grpSp>
        <p:nvGrpSpPr>
          <p:cNvPr id="16388" name="Group 8"/>
          <p:cNvGrpSpPr>
            <a:grpSpLocks/>
          </p:cNvGrpSpPr>
          <p:nvPr/>
        </p:nvGrpSpPr>
        <p:grpSpPr bwMode="auto">
          <a:xfrm>
            <a:off x="7391400" y="1046163"/>
            <a:ext cx="1600200" cy="4903787"/>
            <a:chOff x="4464" y="432"/>
            <a:chExt cx="1200" cy="3600"/>
          </a:xfrm>
        </p:grpSpPr>
        <p:sp>
          <p:nvSpPr>
            <p:cNvPr id="16405" name="Rectangle 9"/>
            <p:cNvSpPr>
              <a:spLocks noChangeArrowheads="1"/>
            </p:cNvSpPr>
            <p:nvPr/>
          </p:nvSpPr>
          <p:spPr bwMode="auto">
            <a:xfrm>
              <a:off x="4464" y="432"/>
              <a:ext cx="1199"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MES</a:t>
              </a:r>
            </a:p>
          </p:txBody>
        </p:sp>
        <p:sp>
          <p:nvSpPr>
            <p:cNvPr id="16406" name="Rectangle 10"/>
            <p:cNvSpPr>
              <a:spLocks noChangeArrowheads="1"/>
            </p:cNvSpPr>
            <p:nvPr/>
          </p:nvSpPr>
          <p:spPr bwMode="auto">
            <a:xfrm>
              <a:off x="4464"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sp>
        <p:nvSpPr>
          <p:cNvPr id="16389" name="Rectangle 11"/>
          <p:cNvSpPr>
            <a:spLocks noGrp="1" noChangeArrowheads="1"/>
          </p:cNvSpPr>
          <p:nvPr>
            <p:ph type="title"/>
          </p:nvPr>
        </p:nvSpPr>
        <p:spPr/>
        <p:txBody>
          <a:bodyPr/>
          <a:lstStyle/>
          <a:p>
            <a:pPr eaLnBrk="1" hangingPunct="1"/>
            <a:r>
              <a:rPr lang="fr-FR" smtClean="0"/>
              <a:t>Echange B2MML / MES compatibles</a:t>
            </a:r>
          </a:p>
        </p:txBody>
      </p:sp>
      <p:sp>
        <p:nvSpPr>
          <p:cNvPr id="28" name="Espace réservé du pied de page 27"/>
          <p:cNvSpPr>
            <a:spLocks noGrp="1"/>
          </p:cNvSpPr>
          <p:nvPr>
            <p:ph type="ftr" sz="quarter" idx="10"/>
          </p:nvPr>
        </p:nvSpPr>
        <p:spPr/>
        <p:txBody>
          <a:bodyPr/>
          <a:lstStyle/>
          <a:p>
            <a:pPr>
              <a:defRPr/>
            </a:pPr>
            <a:r>
              <a:rPr lang="en-GB" smtClean="0"/>
              <a:t>5_14_ISA8895_Interoperability_B2O_Methodology</a:t>
            </a:r>
            <a:endParaRPr lang="en-GB"/>
          </a:p>
        </p:txBody>
      </p:sp>
      <p:sp>
        <p:nvSpPr>
          <p:cNvPr id="27" name="Espace réservé du numéro de diapositive 26"/>
          <p:cNvSpPr>
            <a:spLocks noGrp="1"/>
          </p:cNvSpPr>
          <p:nvPr>
            <p:ph type="sldNum" sz="quarter" idx="11"/>
          </p:nvPr>
        </p:nvSpPr>
        <p:spPr/>
        <p:txBody>
          <a:bodyPr/>
          <a:lstStyle/>
          <a:p>
            <a:pPr>
              <a:defRPr/>
            </a:pPr>
            <a:fld id="{3E9D34F2-6B03-4B5D-92B2-C4245B402685}" type="slidenum">
              <a:rPr lang="en-GB" smtClean="0"/>
              <a:pPr>
                <a:defRPr/>
              </a:pPr>
              <a:t>14</a:t>
            </a:fld>
            <a:endParaRPr lang="en-GB"/>
          </a:p>
        </p:txBody>
      </p:sp>
      <p:sp>
        <p:nvSpPr>
          <p:cNvPr id="16390" name="AutoShape 12"/>
          <p:cNvSpPr>
            <a:spLocks noChangeArrowheads="1"/>
          </p:cNvSpPr>
          <p:nvPr/>
        </p:nvSpPr>
        <p:spPr bwMode="auto">
          <a:xfrm>
            <a:off x="3048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ERP</a:t>
            </a:r>
          </a:p>
        </p:txBody>
      </p:sp>
      <p:sp>
        <p:nvSpPr>
          <p:cNvPr id="16391" name="AutoShape 13"/>
          <p:cNvSpPr>
            <a:spLocks noChangeArrowheads="1"/>
          </p:cNvSpPr>
          <p:nvPr/>
        </p:nvSpPr>
        <p:spPr bwMode="auto">
          <a:xfrm>
            <a:off x="30480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ERP</a:t>
            </a:r>
          </a:p>
        </p:txBody>
      </p:sp>
      <p:sp>
        <p:nvSpPr>
          <p:cNvPr id="16392" name="AutoShape 14"/>
          <p:cNvSpPr>
            <a:spLocks noChangeArrowheads="1"/>
          </p:cNvSpPr>
          <p:nvPr/>
        </p:nvSpPr>
        <p:spPr bwMode="auto">
          <a:xfrm>
            <a:off x="3048000" y="20367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Transformation </a:t>
            </a:r>
          </a:p>
          <a:p>
            <a:pPr algn="ctr" eaLnBrk="0" hangingPunct="0"/>
            <a:r>
              <a:rPr lang="fr-FR" sz="1600">
                <a:latin typeface="Arial Narrow" pitchFamily="34" charset="0"/>
              </a:rPr>
              <a:t>B2MML</a:t>
            </a:r>
          </a:p>
        </p:txBody>
      </p:sp>
      <p:sp>
        <p:nvSpPr>
          <p:cNvPr id="16393" name="AutoShape 15"/>
          <p:cNvSpPr>
            <a:spLocks noChangeArrowheads="1"/>
          </p:cNvSpPr>
          <p:nvPr/>
        </p:nvSpPr>
        <p:spPr bwMode="auto">
          <a:xfrm>
            <a:off x="3048000" y="29511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a:t>
            </a:r>
          </a:p>
          <a:p>
            <a:pPr algn="ctr" eaLnBrk="0" hangingPunct="0"/>
            <a:r>
              <a:rPr lang="fr-FR" sz="1600">
                <a:latin typeface="Arial Narrow" pitchFamily="34" charset="0"/>
              </a:rPr>
              <a:t>message B2MML</a:t>
            </a:r>
          </a:p>
        </p:txBody>
      </p:sp>
      <p:sp>
        <p:nvSpPr>
          <p:cNvPr id="16394" name="AutoShape 16"/>
          <p:cNvSpPr>
            <a:spLocks noChangeArrowheads="1"/>
          </p:cNvSpPr>
          <p:nvPr/>
        </p:nvSpPr>
        <p:spPr bwMode="auto">
          <a:xfrm>
            <a:off x="75438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B2MML</a:t>
            </a:r>
          </a:p>
        </p:txBody>
      </p:sp>
      <p:cxnSp>
        <p:nvCxnSpPr>
          <p:cNvPr id="16395" name="AutoShape 17"/>
          <p:cNvCxnSpPr>
            <a:cxnSpLocks noChangeShapeType="1"/>
            <a:stCxn id="16390" idx="3"/>
            <a:endCxn id="16391" idx="1"/>
          </p:cNvCxnSpPr>
          <p:nvPr/>
        </p:nvCxnSpPr>
        <p:spPr bwMode="auto">
          <a:xfrm>
            <a:off x="1600200" y="1427163"/>
            <a:ext cx="1447800" cy="0"/>
          </a:xfrm>
          <a:prstGeom prst="straightConnector1">
            <a:avLst/>
          </a:prstGeom>
          <a:noFill/>
          <a:ln w="12700">
            <a:solidFill>
              <a:schemeClr val="tx1"/>
            </a:solidFill>
            <a:round/>
            <a:headEnd/>
            <a:tailEnd type="triangle" w="med" len="med"/>
          </a:ln>
        </p:spPr>
      </p:cxnSp>
      <p:cxnSp>
        <p:nvCxnSpPr>
          <p:cNvPr id="16396" name="AutoShape 18"/>
          <p:cNvCxnSpPr>
            <a:cxnSpLocks noChangeShapeType="1"/>
            <a:stCxn id="16391" idx="2"/>
            <a:endCxn id="16392" idx="0"/>
          </p:cNvCxnSpPr>
          <p:nvPr/>
        </p:nvCxnSpPr>
        <p:spPr bwMode="auto">
          <a:xfrm>
            <a:off x="3695700" y="1655763"/>
            <a:ext cx="0" cy="381000"/>
          </a:xfrm>
          <a:prstGeom prst="straightConnector1">
            <a:avLst/>
          </a:prstGeom>
          <a:noFill/>
          <a:ln w="12700">
            <a:solidFill>
              <a:schemeClr val="tx1"/>
            </a:solidFill>
            <a:round/>
            <a:headEnd/>
            <a:tailEnd type="triangle" w="med" len="med"/>
          </a:ln>
        </p:spPr>
      </p:cxnSp>
      <p:cxnSp>
        <p:nvCxnSpPr>
          <p:cNvPr id="16397" name="AutoShape 19"/>
          <p:cNvCxnSpPr>
            <a:cxnSpLocks noChangeShapeType="1"/>
            <a:stCxn id="16392" idx="2"/>
            <a:endCxn id="16393" idx="0"/>
          </p:cNvCxnSpPr>
          <p:nvPr/>
        </p:nvCxnSpPr>
        <p:spPr bwMode="auto">
          <a:xfrm>
            <a:off x="3695700" y="2493963"/>
            <a:ext cx="0" cy="457200"/>
          </a:xfrm>
          <a:prstGeom prst="straightConnector1">
            <a:avLst/>
          </a:prstGeom>
          <a:noFill/>
          <a:ln w="12700">
            <a:solidFill>
              <a:schemeClr val="tx1"/>
            </a:solidFill>
            <a:round/>
            <a:headEnd/>
            <a:tailEnd type="triangle" w="med" len="med"/>
          </a:ln>
        </p:spPr>
      </p:cxnSp>
      <p:cxnSp>
        <p:nvCxnSpPr>
          <p:cNvPr id="16398" name="AutoShape 20"/>
          <p:cNvCxnSpPr>
            <a:cxnSpLocks noChangeShapeType="1"/>
            <a:stCxn id="16393" idx="3"/>
            <a:endCxn id="16394" idx="1"/>
          </p:cNvCxnSpPr>
          <p:nvPr/>
        </p:nvCxnSpPr>
        <p:spPr bwMode="auto">
          <a:xfrm flipV="1">
            <a:off x="4343400" y="1427163"/>
            <a:ext cx="3200400" cy="1752600"/>
          </a:xfrm>
          <a:prstGeom prst="bentConnector3">
            <a:avLst>
              <a:gd name="adj1" fmla="val 50000"/>
            </a:avLst>
          </a:prstGeom>
          <a:noFill/>
          <a:ln w="12700">
            <a:solidFill>
              <a:schemeClr val="tx1"/>
            </a:solidFill>
            <a:miter lim="800000"/>
            <a:headEnd/>
            <a:tailEnd type="triangle" w="med" len="med"/>
          </a:ln>
        </p:spPr>
      </p:cxnSp>
      <p:sp>
        <p:nvSpPr>
          <p:cNvPr id="16399" name="AutoShape 21"/>
          <p:cNvSpPr>
            <a:spLocks noChangeArrowheads="1"/>
          </p:cNvSpPr>
          <p:nvPr/>
        </p:nvSpPr>
        <p:spPr bwMode="auto">
          <a:xfrm>
            <a:off x="19812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ERP</a:t>
            </a:r>
          </a:p>
        </p:txBody>
      </p:sp>
      <p:cxnSp>
        <p:nvCxnSpPr>
          <p:cNvPr id="16400" name="AutoShape 22"/>
          <p:cNvCxnSpPr>
            <a:cxnSpLocks noChangeShapeType="1"/>
            <a:stCxn id="16401" idx="4"/>
            <a:endCxn id="16399" idx="0"/>
          </p:cNvCxnSpPr>
          <p:nvPr/>
        </p:nvCxnSpPr>
        <p:spPr bwMode="auto">
          <a:xfrm>
            <a:off x="2400300" y="1503363"/>
            <a:ext cx="0" cy="3124200"/>
          </a:xfrm>
          <a:prstGeom prst="straightConnector1">
            <a:avLst/>
          </a:prstGeom>
          <a:noFill/>
          <a:ln w="12700">
            <a:solidFill>
              <a:schemeClr val="tx1"/>
            </a:solidFill>
            <a:prstDash val="dash"/>
            <a:round/>
            <a:headEnd/>
            <a:tailEnd type="arrow" w="med" len="med"/>
          </a:ln>
        </p:spPr>
      </p:cxnSp>
      <p:sp>
        <p:nvSpPr>
          <p:cNvPr id="16401" name="Oval 23"/>
          <p:cNvSpPr>
            <a:spLocks noChangeArrowheads="1"/>
          </p:cNvSpPr>
          <p:nvPr/>
        </p:nvSpPr>
        <p:spPr bwMode="auto">
          <a:xfrm>
            <a:off x="2362200" y="13509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
        <p:nvSpPr>
          <p:cNvPr id="16402" name="AutoShape 24"/>
          <p:cNvSpPr>
            <a:spLocks noChangeArrowheads="1"/>
          </p:cNvSpPr>
          <p:nvPr/>
        </p:nvSpPr>
        <p:spPr bwMode="auto">
          <a:xfrm>
            <a:off x="50292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cxnSp>
        <p:nvCxnSpPr>
          <p:cNvPr id="16403" name="AutoShape 25"/>
          <p:cNvCxnSpPr>
            <a:cxnSpLocks noChangeShapeType="1"/>
            <a:stCxn id="16404" idx="4"/>
            <a:endCxn id="16402" idx="0"/>
          </p:cNvCxnSpPr>
          <p:nvPr/>
        </p:nvCxnSpPr>
        <p:spPr bwMode="auto">
          <a:xfrm>
            <a:off x="5448300" y="3255963"/>
            <a:ext cx="0" cy="1371600"/>
          </a:xfrm>
          <a:prstGeom prst="straightConnector1">
            <a:avLst/>
          </a:prstGeom>
          <a:noFill/>
          <a:ln w="12700">
            <a:solidFill>
              <a:schemeClr val="tx1"/>
            </a:solidFill>
            <a:prstDash val="dash"/>
            <a:round/>
            <a:headEnd/>
            <a:tailEnd type="arrow" w="med" len="med"/>
          </a:ln>
        </p:spPr>
      </p:cxnSp>
      <p:sp>
        <p:nvSpPr>
          <p:cNvPr id="16404" name="Oval 26"/>
          <p:cNvSpPr>
            <a:spLocks noChangeArrowheads="1"/>
          </p:cNvSpPr>
          <p:nvPr/>
        </p:nvSpPr>
        <p:spPr bwMode="auto">
          <a:xfrm>
            <a:off x="5410200" y="31035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152400" y="1117600"/>
            <a:ext cx="1600200" cy="4759325"/>
            <a:chOff x="96" y="432"/>
            <a:chExt cx="1200" cy="3600"/>
          </a:xfrm>
        </p:grpSpPr>
        <p:sp>
          <p:nvSpPr>
            <p:cNvPr id="17422" name="Rectangle 3"/>
            <p:cNvSpPr>
              <a:spLocks noChangeArrowheads="1"/>
            </p:cNvSpPr>
            <p:nvPr/>
          </p:nvSpPr>
          <p:spPr bwMode="auto">
            <a:xfrm>
              <a:off x="96" y="432"/>
              <a:ext cx="1200"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ERP</a:t>
              </a:r>
            </a:p>
          </p:txBody>
        </p:sp>
        <p:sp>
          <p:nvSpPr>
            <p:cNvPr id="17423" name="Rectangle 4"/>
            <p:cNvSpPr>
              <a:spLocks noChangeArrowheads="1"/>
            </p:cNvSpPr>
            <p:nvPr/>
          </p:nvSpPr>
          <p:spPr bwMode="auto">
            <a:xfrm>
              <a:off x="96"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7411" name="Group 5"/>
          <p:cNvGrpSpPr>
            <a:grpSpLocks/>
          </p:cNvGrpSpPr>
          <p:nvPr/>
        </p:nvGrpSpPr>
        <p:grpSpPr bwMode="auto">
          <a:xfrm>
            <a:off x="7391400" y="1117600"/>
            <a:ext cx="1600200" cy="4759325"/>
            <a:chOff x="4464" y="432"/>
            <a:chExt cx="1200" cy="3600"/>
          </a:xfrm>
        </p:grpSpPr>
        <p:sp>
          <p:nvSpPr>
            <p:cNvPr id="17420" name="Rectangle 6"/>
            <p:cNvSpPr>
              <a:spLocks noChangeArrowheads="1"/>
            </p:cNvSpPr>
            <p:nvPr/>
          </p:nvSpPr>
          <p:spPr bwMode="auto">
            <a:xfrm>
              <a:off x="4464" y="432"/>
              <a:ext cx="1199"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MES</a:t>
              </a:r>
            </a:p>
          </p:txBody>
        </p:sp>
        <p:sp>
          <p:nvSpPr>
            <p:cNvPr id="17421" name="Rectangle 7"/>
            <p:cNvSpPr>
              <a:spLocks noChangeArrowheads="1"/>
            </p:cNvSpPr>
            <p:nvPr/>
          </p:nvSpPr>
          <p:spPr bwMode="auto">
            <a:xfrm>
              <a:off x="4464"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sp>
        <p:nvSpPr>
          <p:cNvPr id="17412" name="Rectangle 8"/>
          <p:cNvSpPr>
            <a:spLocks noGrp="1" noChangeArrowheads="1"/>
          </p:cNvSpPr>
          <p:nvPr>
            <p:ph type="title"/>
          </p:nvPr>
        </p:nvSpPr>
        <p:spPr/>
        <p:txBody>
          <a:bodyPr/>
          <a:lstStyle/>
          <a:p>
            <a:pPr eaLnBrk="1" hangingPunct="1"/>
            <a:r>
              <a:rPr lang="fr-FR" smtClean="0"/>
              <a:t>Echange B2MML / systèmes compatibles Option1</a:t>
            </a:r>
          </a:p>
        </p:txBody>
      </p:sp>
      <p:sp>
        <p:nvSpPr>
          <p:cNvPr id="17" name="Espace réservé du pied de page 16"/>
          <p:cNvSpPr>
            <a:spLocks noGrp="1"/>
          </p:cNvSpPr>
          <p:nvPr>
            <p:ph type="ftr" sz="quarter" idx="10"/>
          </p:nvPr>
        </p:nvSpPr>
        <p:spPr/>
        <p:txBody>
          <a:bodyPr/>
          <a:lstStyle/>
          <a:p>
            <a:pPr>
              <a:defRPr/>
            </a:pPr>
            <a:r>
              <a:rPr lang="en-GB" smtClean="0"/>
              <a:t>5_14_ISA8895_Interoperability_B2O_Methodology</a:t>
            </a:r>
            <a:endParaRPr lang="en-GB"/>
          </a:p>
        </p:txBody>
      </p:sp>
      <p:sp>
        <p:nvSpPr>
          <p:cNvPr id="16" name="Espace réservé du numéro de diapositive 15"/>
          <p:cNvSpPr>
            <a:spLocks noGrp="1"/>
          </p:cNvSpPr>
          <p:nvPr>
            <p:ph type="sldNum" sz="quarter" idx="11"/>
          </p:nvPr>
        </p:nvSpPr>
        <p:spPr/>
        <p:txBody>
          <a:bodyPr/>
          <a:lstStyle/>
          <a:p>
            <a:pPr>
              <a:defRPr/>
            </a:pPr>
            <a:fld id="{3E9D34F2-6B03-4B5D-92B2-C4245B402685}" type="slidenum">
              <a:rPr lang="en-GB" smtClean="0"/>
              <a:pPr>
                <a:defRPr/>
              </a:pPr>
              <a:t>15</a:t>
            </a:fld>
            <a:endParaRPr lang="en-GB"/>
          </a:p>
        </p:txBody>
      </p:sp>
      <p:sp>
        <p:nvSpPr>
          <p:cNvPr id="17413" name="AutoShape 9"/>
          <p:cNvSpPr>
            <a:spLocks noChangeArrowheads="1"/>
          </p:cNvSpPr>
          <p:nvPr/>
        </p:nvSpPr>
        <p:spPr bwMode="auto">
          <a:xfrm>
            <a:off x="304800" y="1270000"/>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B2MML</a:t>
            </a:r>
          </a:p>
        </p:txBody>
      </p:sp>
      <p:sp>
        <p:nvSpPr>
          <p:cNvPr id="17414" name="AutoShape 10"/>
          <p:cNvSpPr>
            <a:spLocks noChangeArrowheads="1"/>
          </p:cNvSpPr>
          <p:nvPr/>
        </p:nvSpPr>
        <p:spPr bwMode="auto">
          <a:xfrm>
            <a:off x="7543800" y="1270000"/>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B2MML</a:t>
            </a:r>
          </a:p>
        </p:txBody>
      </p:sp>
      <p:cxnSp>
        <p:nvCxnSpPr>
          <p:cNvPr id="17415" name="AutoShape 11"/>
          <p:cNvCxnSpPr>
            <a:cxnSpLocks noChangeShapeType="1"/>
            <a:stCxn id="17413" idx="3"/>
            <a:endCxn id="17414" idx="1"/>
          </p:cNvCxnSpPr>
          <p:nvPr/>
        </p:nvCxnSpPr>
        <p:spPr bwMode="auto">
          <a:xfrm>
            <a:off x="1600200" y="1498600"/>
            <a:ext cx="5943600" cy="0"/>
          </a:xfrm>
          <a:prstGeom prst="straightConnector1">
            <a:avLst/>
          </a:prstGeom>
          <a:noFill/>
          <a:ln w="12700">
            <a:solidFill>
              <a:schemeClr val="tx1"/>
            </a:solidFill>
            <a:round/>
            <a:headEnd/>
            <a:tailEnd type="triangle" w="med" len="med"/>
          </a:ln>
        </p:spPr>
      </p:cxnSp>
      <p:sp>
        <p:nvSpPr>
          <p:cNvPr id="17416" name="AutoShape 12"/>
          <p:cNvSpPr>
            <a:spLocks noChangeArrowheads="1"/>
          </p:cNvSpPr>
          <p:nvPr/>
        </p:nvSpPr>
        <p:spPr bwMode="auto">
          <a:xfrm>
            <a:off x="2667000" y="2641600"/>
            <a:ext cx="4038600" cy="2743200"/>
          </a:xfrm>
          <a:prstGeom prst="irregularSeal1">
            <a:avLst/>
          </a:prstGeom>
          <a:noFill/>
          <a:ln w="12700">
            <a:solidFill>
              <a:srgbClr val="FF3300"/>
            </a:solidFill>
            <a:miter lim="800000"/>
            <a:headEnd/>
            <a:tailEnd/>
          </a:ln>
        </p:spPr>
        <p:txBody>
          <a:bodyPr wrap="none" lIns="90000" tIns="46800" rIns="90000" bIns="46800" anchor="ctr"/>
          <a:lstStyle/>
          <a:p>
            <a:pPr algn="ctr" eaLnBrk="0" hangingPunct="0"/>
            <a:r>
              <a:rPr lang="fr-FR" sz="2400">
                <a:solidFill>
                  <a:srgbClr val="FF3300"/>
                </a:solidFill>
              </a:rPr>
              <a:t>Attention</a:t>
            </a:r>
          </a:p>
          <a:p>
            <a:pPr algn="ctr" eaLnBrk="0" hangingPunct="0"/>
            <a:r>
              <a:rPr lang="fr-FR" sz="2400">
                <a:solidFill>
                  <a:srgbClr val="FF3300"/>
                </a:solidFill>
              </a:rPr>
              <a:t>Extensions</a:t>
            </a:r>
          </a:p>
          <a:p>
            <a:pPr algn="ctr" eaLnBrk="0" hangingPunct="0"/>
            <a:r>
              <a:rPr lang="fr-FR" sz="2400">
                <a:solidFill>
                  <a:srgbClr val="FF3300"/>
                </a:solidFill>
              </a:rPr>
              <a:t>Transactions</a:t>
            </a:r>
          </a:p>
        </p:txBody>
      </p:sp>
      <p:sp>
        <p:nvSpPr>
          <p:cNvPr id="17417" name="AutoShape 13"/>
          <p:cNvSpPr>
            <a:spLocks noChangeArrowheads="1"/>
          </p:cNvSpPr>
          <p:nvPr/>
        </p:nvSpPr>
        <p:spPr bwMode="auto">
          <a:xfrm>
            <a:off x="1981200" y="4699000"/>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cxnSp>
        <p:nvCxnSpPr>
          <p:cNvPr id="17418" name="AutoShape 14"/>
          <p:cNvCxnSpPr>
            <a:cxnSpLocks noChangeShapeType="1"/>
            <a:stCxn id="17419" idx="4"/>
            <a:endCxn id="17417" idx="0"/>
          </p:cNvCxnSpPr>
          <p:nvPr/>
        </p:nvCxnSpPr>
        <p:spPr bwMode="auto">
          <a:xfrm>
            <a:off x="2400300" y="1574800"/>
            <a:ext cx="0" cy="3124200"/>
          </a:xfrm>
          <a:prstGeom prst="straightConnector1">
            <a:avLst/>
          </a:prstGeom>
          <a:noFill/>
          <a:ln w="12700">
            <a:solidFill>
              <a:schemeClr val="tx1"/>
            </a:solidFill>
            <a:prstDash val="dash"/>
            <a:round/>
            <a:headEnd/>
            <a:tailEnd type="arrow" w="med" len="med"/>
          </a:ln>
        </p:spPr>
      </p:cxnSp>
      <p:sp>
        <p:nvSpPr>
          <p:cNvPr id="17419" name="Oval 15"/>
          <p:cNvSpPr>
            <a:spLocks noChangeArrowheads="1"/>
          </p:cNvSpPr>
          <p:nvPr/>
        </p:nvSpPr>
        <p:spPr bwMode="auto">
          <a:xfrm>
            <a:off x="2362200" y="1422400"/>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52400" y="1046163"/>
            <a:ext cx="1600200" cy="4759325"/>
            <a:chOff x="96" y="432"/>
            <a:chExt cx="1200" cy="3600"/>
          </a:xfrm>
        </p:grpSpPr>
        <p:sp>
          <p:nvSpPr>
            <p:cNvPr id="18457" name="Rectangle 3"/>
            <p:cNvSpPr>
              <a:spLocks noChangeArrowheads="1"/>
            </p:cNvSpPr>
            <p:nvPr/>
          </p:nvSpPr>
          <p:spPr bwMode="auto">
            <a:xfrm>
              <a:off x="96" y="432"/>
              <a:ext cx="1200"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ERP</a:t>
              </a:r>
            </a:p>
          </p:txBody>
        </p:sp>
        <p:sp>
          <p:nvSpPr>
            <p:cNvPr id="18458" name="Rectangle 4"/>
            <p:cNvSpPr>
              <a:spLocks noChangeArrowheads="1"/>
            </p:cNvSpPr>
            <p:nvPr/>
          </p:nvSpPr>
          <p:spPr bwMode="auto">
            <a:xfrm>
              <a:off x="96"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grpSp>
        <p:nvGrpSpPr>
          <p:cNvPr id="18435" name="Group 5"/>
          <p:cNvGrpSpPr>
            <a:grpSpLocks/>
          </p:cNvGrpSpPr>
          <p:nvPr/>
        </p:nvGrpSpPr>
        <p:grpSpPr bwMode="auto">
          <a:xfrm>
            <a:off x="7391400" y="1046163"/>
            <a:ext cx="1600200" cy="4759325"/>
            <a:chOff x="4464" y="432"/>
            <a:chExt cx="1200" cy="3600"/>
          </a:xfrm>
        </p:grpSpPr>
        <p:sp>
          <p:nvSpPr>
            <p:cNvPr id="18455" name="Rectangle 6"/>
            <p:cNvSpPr>
              <a:spLocks noChangeArrowheads="1"/>
            </p:cNvSpPr>
            <p:nvPr/>
          </p:nvSpPr>
          <p:spPr bwMode="auto">
            <a:xfrm>
              <a:off x="4464" y="432"/>
              <a:ext cx="1199" cy="3600"/>
            </a:xfrm>
            <a:prstGeom prst="rect">
              <a:avLst/>
            </a:prstGeom>
            <a:noFill/>
            <a:ln w="12700">
              <a:solidFill>
                <a:schemeClr val="tx1"/>
              </a:solidFill>
              <a:miter lim="800000"/>
              <a:headEnd/>
              <a:tailEnd/>
            </a:ln>
          </p:spPr>
          <p:txBody>
            <a:bodyPr wrap="none" lIns="90000" tIns="46800" rIns="90000" bIns="46800" anchor="b"/>
            <a:lstStyle/>
            <a:p>
              <a:pPr algn="ctr" eaLnBrk="0" hangingPunct="0"/>
              <a:r>
                <a:rPr lang="fr-FR" sz="2400"/>
                <a:t>MES</a:t>
              </a:r>
            </a:p>
          </p:txBody>
        </p:sp>
        <p:sp>
          <p:nvSpPr>
            <p:cNvPr id="18456" name="Rectangle 7"/>
            <p:cNvSpPr>
              <a:spLocks noChangeArrowheads="1"/>
            </p:cNvSpPr>
            <p:nvPr/>
          </p:nvSpPr>
          <p:spPr bwMode="auto">
            <a:xfrm>
              <a:off x="4464" y="3744"/>
              <a:ext cx="1200" cy="288"/>
            </a:xfrm>
            <a:prstGeom prst="rect">
              <a:avLst/>
            </a:prstGeom>
            <a:noFill/>
            <a:ln w="12700">
              <a:solidFill>
                <a:schemeClr val="tx1"/>
              </a:solidFill>
              <a:miter lim="800000"/>
              <a:headEnd/>
              <a:tailEnd/>
            </a:ln>
          </p:spPr>
          <p:txBody>
            <a:bodyPr wrap="none" lIns="90000" tIns="46800" rIns="90000" bIns="46800" anchor="ctr"/>
            <a:lstStyle/>
            <a:p>
              <a:pPr eaLnBrk="0" hangingPunct="0"/>
              <a:endParaRPr lang="fr-FR"/>
            </a:p>
          </p:txBody>
        </p:sp>
      </p:grpSp>
      <p:sp>
        <p:nvSpPr>
          <p:cNvPr id="18436" name="Rectangle 8"/>
          <p:cNvSpPr>
            <a:spLocks noGrp="1" noChangeArrowheads="1"/>
          </p:cNvSpPr>
          <p:nvPr>
            <p:ph type="title"/>
          </p:nvPr>
        </p:nvSpPr>
        <p:spPr/>
        <p:txBody>
          <a:bodyPr/>
          <a:lstStyle/>
          <a:p>
            <a:pPr eaLnBrk="1" hangingPunct="1"/>
            <a:r>
              <a:rPr lang="fr-FR" smtClean="0"/>
              <a:t>Echange B2MML / systèmes compatibles Option2</a:t>
            </a:r>
          </a:p>
        </p:txBody>
      </p:sp>
      <p:sp>
        <p:nvSpPr>
          <p:cNvPr id="28" name="Espace réservé du pied de page 27"/>
          <p:cNvSpPr>
            <a:spLocks noGrp="1"/>
          </p:cNvSpPr>
          <p:nvPr>
            <p:ph type="ftr" sz="quarter" idx="10"/>
          </p:nvPr>
        </p:nvSpPr>
        <p:spPr/>
        <p:txBody>
          <a:bodyPr/>
          <a:lstStyle/>
          <a:p>
            <a:pPr>
              <a:defRPr/>
            </a:pPr>
            <a:r>
              <a:rPr lang="en-GB" smtClean="0"/>
              <a:t>5_14_ISA8895_Interoperability_B2O_Methodology</a:t>
            </a:r>
            <a:endParaRPr lang="en-GB"/>
          </a:p>
        </p:txBody>
      </p:sp>
      <p:sp>
        <p:nvSpPr>
          <p:cNvPr id="27" name="Espace réservé du numéro de diapositive 26"/>
          <p:cNvSpPr>
            <a:spLocks noGrp="1"/>
          </p:cNvSpPr>
          <p:nvPr>
            <p:ph type="sldNum" sz="quarter" idx="11"/>
          </p:nvPr>
        </p:nvSpPr>
        <p:spPr/>
        <p:txBody>
          <a:bodyPr/>
          <a:lstStyle/>
          <a:p>
            <a:pPr>
              <a:defRPr/>
            </a:pPr>
            <a:fld id="{3E9D34F2-6B03-4B5D-92B2-C4245B402685}" type="slidenum">
              <a:rPr lang="en-GB" smtClean="0"/>
              <a:pPr>
                <a:defRPr/>
              </a:pPr>
              <a:t>16</a:t>
            </a:fld>
            <a:endParaRPr lang="en-GB"/>
          </a:p>
        </p:txBody>
      </p:sp>
      <p:sp>
        <p:nvSpPr>
          <p:cNvPr id="18437" name="AutoShape 9"/>
          <p:cNvSpPr>
            <a:spLocks noChangeArrowheads="1"/>
          </p:cNvSpPr>
          <p:nvPr/>
        </p:nvSpPr>
        <p:spPr bwMode="auto">
          <a:xfrm>
            <a:off x="3048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 </a:t>
            </a:r>
          </a:p>
          <a:p>
            <a:pPr algn="ctr" eaLnBrk="0" hangingPunct="0"/>
            <a:r>
              <a:rPr lang="fr-FR" sz="1600">
                <a:latin typeface="Arial Narrow" pitchFamily="34" charset="0"/>
              </a:rPr>
              <a:t>Message B2MML</a:t>
            </a:r>
          </a:p>
        </p:txBody>
      </p:sp>
      <p:sp>
        <p:nvSpPr>
          <p:cNvPr id="18438" name="AutoShape 10"/>
          <p:cNvSpPr>
            <a:spLocks noChangeArrowheads="1"/>
          </p:cNvSpPr>
          <p:nvPr/>
        </p:nvSpPr>
        <p:spPr bwMode="auto">
          <a:xfrm>
            <a:off x="75438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B2MML</a:t>
            </a:r>
          </a:p>
        </p:txBody>
      </p:sp>
      <p:cxnSp>
        <p:nvCxnSpPr>
          <p:cNvPr id="18439" name="AutoShape 11"/>
          <p:cNvCxnSpPr>
            <a:cxnSpLocks noChangeShapeType="1"/>
            <a:stCxn id="18437" idx="3"/>
            <a:endCxn id="18441" idx="1"/>
          </p:cNvCxnSpPr>
          <p:nvPr/>
        </p:nvCxnSpPr>
        <p:spPr bwMode="auto">
          <a:xfrm>
            <a:off x="1600200" y="1427163"/>
            <a:ext cx="1981200" cy="0"/>
          </a:xfrm>
          <a:prstGeom prst="straightConnector1">
            <a:avLst/>
          </a:prstGeom>
          <a:noFill/>
          <a:ln w="12700">
            <a:solidFill>
              <a:schemeClr val="tx1"/>
            </a:solidFill>
            <a:round/>
            <a:headEnd/>
            <a:tailEnd type="triangle" w="med" len="med"/>
          </a:ln>
        </p:spPr>
      </p:cxnSp>
      <p:grpSp>
        <p:nvGrpSpPr>
          <p:cNvPr id="18440" name="Group 12"/>
          <p:cNvGrpSpPr>
            <a:grpSpLocks/>
          </p:cNvGrpSpPr>
          <p:nvPr/>
        </p:nvGrpSpPr>
        <p:grpSpPr bwMode="auto">
          <a:xfrm>
            <a:off x="3429000" y="1046163"/>
            <a:ext cx="1676400" cy="4759325"/>
            <a:chOff x="1584" y="432"/>
            <a:chExt cx="1200" cy="3600"/>
          </a:xfrm>
        </p:grpSpPr>
        <p:sp>
          <p:nvSpPr>
            <p:cNvPr id="18453" name="Rectangle 13"/>
            <p:cNvSpPr>
              <a:spLocks noChangeArrowheads="1"/>
            </p:cNvSpPr>
            <p:nvPr/>
          </p:nvSpPr>
          <p:spPr bwMode="auto">
            <a:xfrm>
              <a:off x="1584" y="432"/>
              <a:ext cx="1200" cy="3600"/>
            </a:xfrm>
            <a:prstGeom prst="rect">
              <a:avLst/>
            </a:prstGeom>
            <a:noFill/>
            <a:ln w="12700">
              <a:solidFill>
                <a:schemeClr val="tx1"/>
              </a:solidFill>
              <a:miter lim="800000"/>
              <a:headEnd/>
              <a:tailEnd/>
            </a:ln>
          </p:spPr>
          <p:txBody>
            <a:bodyPr wrap="none" lIns="90000" tIns="46800" rIns="90000" bIns="0" anchor="b"/>
            <a:lstStyle/>
            <a:p>
              <a:pPr algn="ctr" eaLnBrk="0" hangingPunct="0"/>
              <a:r>
                <a:rPr lang="fr-FR" sz="1400"/>
                <a:t>Harmoniseur </a:t>
              </a:r>
            </a:p>
            <a:p>
              <a:pPr algn="ctr" eaLnBrk="0" hangingPunct="0"/>
              <a:r>
                <a:rPr lang="fr-FR" sz="1400"/>
                <a:t>B2MML</a:t>
              </a:r>
            </a:p>
          </p:txBody>
        </p:sp>
        <p:sp>
          <p:nvSpPr>
            <p:cNvPr id="18454" name="Rectangle 14"/>
            <p:cNvSpPr>
              <a:spLocks noChangeArrowheads="1"/>
            </p:cNvSpPr>
            <p:nvPr/>
          </p:nvSpPr>
          <p:spPr bwMode="auto">
            <a:xfrm>
              <a:off x="1584" y="3744"/>
              <a:ext cx="1200" cy="288"/>
            </a:xfrm>
            <a:prstGeom prst="rect">
              <a:avLst/>
            </a:prstGeom>
            <a:noFill/>
            <a:ln w="12700">
              <a:solidFill>
                <a:schemeClr val="tx1"/>
              </a:solidFill>
              <a:miter lim="800000"/>
              <a:headEnd/>
              <a:tailEnd/>
            </a:ln>
          </p:spPr>
          <p:txBody>
            <a:bodyPr wrap="none" lIns="90000" tIns="46800" rIns="90000" bIns="0" anchor="ctr"/>
            <a:lstStyle/>
            <a:p>
              <a:pPr eaLnBrk="0" hangingPunct="0"/>
              <a:endParaRPr lang="fr-FR"/>
            </a:p>
          </p:txBody>
        </p:sp>
      </p:grpSp>
      <p:sp>
        <p:nvSpPr>
          <p:cNvPr id="18441" name="AutoShape 15"/>
          <p:cNvSpPr>
            <a:spLocks noChangeArrowheads="1"/>
          </p:cNvSpPr>
          <p:nvPr/>
        </p:nvSpPr>
        <p:spPr bwMode="auto">
          <a:xfrm>
            <a:off x="3581400" y="11985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Réception </a:t>
            </a:r>
          </a:p>
          <a:p>
            <a:pPr algn="ctr" eaLnBrk="0" hangingPunct="0"/>
            <a:r>
              <a:rPr lang="fr-FR" sz="1600">
                <a:latin typeface="Arial Narrow" pitchFamily="34" charset="0"/>
              </a:rPr>
              <a:t>message B2MML</a:t>
            </a:r>
          </a:p>
        </p:txBody>
      </p:sp>
      <p:sp>
        <p:nvSpPr>
          <p:cNvPr id="18442" name="AutoShape 16"/>
          <p:cNvSpPr>
            <a:spLocks noChangeArrowheads="1"/>
          </p:cNvSpPr>
          <p:nvPr/>
        </p:nvSpPr>
        <p:spPr bwMode="auto">
          <a:xfrm>
            <a:off x="3581400" y="20367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Transformation </a:t>
            </a:r>
          </a:p>
          <a:p>
            <a:pPr algn="ctr" eaLnBrk="0" hangingPunct="0"/>
            <a:r>
              <a:rPr lang="fr-FR" sz="1600">
                <a:latin typeface="Arial Narrow" pitchFamily="34" charset="0"/>
              </a:rPr>
              <a:t>B2MML</a:t>
            </a:r>
          </a:p>
        </p:txBody>
      </p:sp>
      <p:sp>
        <p:nvSpPr>
          <p:cNvPr id="18443" name="AutoShape 17"/>
          <p:cNvSpPr>
            <a:spLocks noChangeArrowheads="1"/>
          </p:cNvSpPr>
          <p:nvPr/>
        </p:nvSpPr>
        <p:spPr bwMode="auto">
          <a:xfrm>
            <a:off x="3581400" y="2951163"/>
            <a:ext cx="1295400" cy="457200"/>
          </a:xfrm>
          <a:prstGeom prst="roundRect">
            <a:avLst>
              <a:gd name="adj" fmla="val 16667"/>
            </a:avLst>
          </a:prstGeom>
          <a:noFill/>
          <a:ln w="12700">
            <a:solidFill>
              <a:schemeClr val="tx1"/>
            </a:solidFill>
            <a:round/>
            <a:headEnd/>
            <a:tailEnd/>
          </a:ln>
        </p:spPr>
        <p:txBody>
          <a:bodyPr wrap="none" lIns="90000" tIns="46800" rIns="90000" bIns="46800" anchor="ctr"/>
          <a:lstStyle/>
          <a:p>
            <a:pPr algn="ctr" eaLnBrk="0" hangingPunct="0"/>
            <a:r>
              <a:rPr lang="fr-FR" sz="1600">
                <a:latin typeface="Arial Narrow" pitchFamily="34" charset="0"/>
              </a:rPr>
              <a:t>Emission</a:t>
            </a:r>
          </a:p>
          <a:p>
            <a:pPr algn="ctr" eaLnBrk="0" hangingPunct="0"/>
            <a:r>
              <a:rPr lang="fr-FR" sz="1600">
                <a:latin typeface="Arial Narrow" pitchFamily="34" charset="0"/>
              </a:rPr>
              <a:t>message B2MML</a:t>
            </a:r>
          </a:p>
        </p:txBody>
      </p:sp>
      <p:cxnSp>
        <p:nvCxnSpPr>
          <p:cNvPr id="18444" name="AutoShape 18"/>
          <p:cNvCxnSpPr>
            <a:cxnSpLocks noChangeShapeType="1"/>
            <a:stCxn id="18441" idx="2"/>
            <a:endCxn id="18442" idx="0"/>
          </p:cNvCxnSpPr>
          <p:nvPr/>
        </p:nvCxnSpPr>
        <p:spPr bwMode="auto">
          <a:xfrm>
            <a:off x="4229100" y="1655763"/>
            <a:ext cx="0" cy="381000"/>
          </a:xfrm>
          <a:prstGeom prst="straightConnector1">
            <a:avLst/>
          </a:prstGeom>
          <a:noFill/>
          <a:ln w="12700">
            <a:solidFill>
              <a:schemeClr val="tx1"/>
            </a:solidFill>
            <a:round/>
            <a:headEnd/>
            <a:tailEnd type="triangle" w="med" len="med"/>
          </a:ln>
        </p:spPr>
      </p:cxnSp>
      <p:cxnSp>
        <p:nvCxnSpPr>
          <p:cNvPr id="18445" name="AutoShape 19"/>
          <p:cNvCxnSpPr>
            <a:cxnSpLocks noChangeShapeType="1"/>
            <a:stCxn id="18442" idx="2"/>
            <a:endCxn id="18443" idx="0"/>
          </p:cNvCxnSpPr>
          <p:nvPr/>
        </p:nvCxnSpPr>
        <p:spPr bwMode="auto">
          <a:xfrm>
            <a:off x="4229100" y="2493963"/>
            <a:ext cx="0" cy="457200"/>
          </a:xfrm>
          <a:prstGeom prst="straightConnector1">
            <a:avLst/>
          </a:prstGeom>
          <a:noFill/>
          <a:ln w="12700">
            <a:solidFill>
              <a:schemeClr val="tx1"/>
            </a:solidFill>
            <a:round/>
            <a:headEnd/>
            <a:tailEnd type="triangle" w="med" len="med"/>
          </a:ln>
        </p:spPr>
      </p:cxnSp>
      <p:cxnSp>
        <p:nvCxnSpPr>
          <p:cNvPr id="18446" name="AutoShape 20"/>
          <p:cNvCxnSpPr>
            <a:cxnSpLocks noChangeShapeType="1"/>
            <a:stCxn id="18443" idx="3"/>
            <a:endCxn id="18438" idx="1"/>
          </p:cNvCxnSpPr>
          <p:nvPr/>
        </p:nvCxnSpPr>
        <p:spPr bwMode="auto">
          <a:xfrm flipV="1">
            <a:off x="4876800" y="1427163"/>
            <a:ext cx="2667000" cy="1752600"/>
          </a:xfrm>
          <a:prstGeom prst="bentConnector3">
            <a:avLst>
              <a:gd name="adj1" fmla="val 50000"/>
            </a:avLst>
          </a:prstGeom>
          <a:noFill/>
          <a:ln w="12700">
            <a:solidFill>
              <a:schemeClr val="tx1"/>
            </a:solidFill>
            <a:miter lim="800000"/>
            <a:headEnd/>
            <a:tailEnd type="triangle" w="med" len="med"/>
          </a:ln>
        </p:spPr>
      </p:cxnSp>
      <p:sp>
        <p:nvSpPr>
          <p:cNvPr id="18447" name="AutoShape 21"/>
          <p:cNvSpPr>
            <a:spLocks noChangeArrowheads="1"/>
          </p:cNvSpPr>
          <p:nvPr/>
        </p:nvSpPr>
        <p:spPr bwMode="auto">
          <a:xfrm>
            <a:off x="19812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cxnSp>
        <p:nvCxnSpPr>
          <p:cNvPr id="18448" name="AutoShape 22"/>
          <p:cNvCxnSpPr>
            <a:cxnSpLocks noChangeShapeType="1"/>
            <a:stCxn id="18449" idx="4"/>
            <a:endCxn id="18447" idx="0"/>
          </p:cNvCxnSpPr>
          <p:nvPr/>
        </p:nvCxnSpPr>
        <p:spPr bwMode="auto">
          <a:xfrm>
            <a:off x="2400300" y="1503363"/>
            <a:ext cx="0" cy="3124200"/>
          </a:xfrm>
          <a:prstGeom prst="straightConnector1">
            <a:avLst/>
          </a:prstGeom>
          <a:noFill/>
          <a:ln w="12700">
            <a:solidFill>
              <a:schemeClr val="tx1"/>
            </a:solidFill>
            <a:prstDash val="dash"/>
            <a:round/>
            <a:headEnd/>
            <a:tailEnd type="arrow" w="med" len="med"/>
          </a:ln>
        </p:spPr>
      </p:cxnSp>
      <p:sp>
        <p:nvSpPr>
          <p:cNvPr id="18449" name="Oval 23"/>
          <p:cNvSpPr>
            <a:spLocks noChangeArrowheads="1"/>
          </p:cNvSpPr>
          <p:nvPr/>
        </p:nvSpPr>
        <p:spPr bwMode="auto">
          <a:xfrm>
            <a:off x="2362200" y="13509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
        <p:nvSpPr>
          <p:cNvPr id="18450" name="AutoShape 24"/>
          <p:cNvSpPr>
            <a:spLocks noChangeArrowheads="1"/>
          </p:cNvSpPr>
          <p:nvPr/>
        </p:nvSpPr>
        <p:spPr bwMode="auto">
          <a:xfrm>
            <a:off x="5791200" y="4627563"/>
            <a:ext cx="838200" cy="685800"/>
          </a:xfrm>
          <a:prstGeom prst="flowChartMultidocument">
            <a:avLst/>
          </a:prstGeom>
          <a:noFill/>
          <a:ln w="12700">
            <a:solidFill>
              <a:schemeClr val="tx1"/>
            </a:solidFill>
            <a:miter lim="800000"/>
            <a:headEnd/>
            <a:tailEnd/>
          </a:ln>
        </p:spPr>
        <p:txBody>
          <a:bodyPr wrap="none" lIns="90000" tIns="46800" rIns="90000" bIns="46800" anchor="ctr"/>
          <a:lstStyle/>
          <a:p>
            <a:pPr algn="ctr" eaLnBrk="0" hangingPunct="0"/>
            <a:r>
              <a:rPr lang="fr-FR" sz="1600"/>
              <a:t>Mess.</a:t>
            </a:r>
          </a:p>
          <a:p>
            <a:pPr algn="ctr" eaLnBrk="0" hangingPunct="0"/>
            <a:r>
              <a:rPr lang="fr-FR" sz="1600"/>
              <a:t>B2MML</a:t>
            </a:r>
          </a:p>
        </p:txBody>
      </p:sp>
      <p:cxnSp>
        <p:nvCxnSpPr>
          <p:cNvPr id="18451" name="AutoShape 25"/>
          <p:cNvCxnSpPr>
            <a:cxnSpLocks noChangeShapeType="1"/>
            <a:stCxn id="18452" idx="4"/>
            <a:endCxn id="18450" idx="0"/>
          </p:cNvCxnSpPr>
          <p:nvPr/>
        </p:nvCxnSpPr>
        <p:spPr bwMode="auto">
          <a:xfrm>
            <a:off x="6210300" y="3255963"/>
            <a:ext cx="0" cy="1371600"/>
          </a:xfrm>
          <a:prstGeom prst="straightConnector1">
            <a:avLst/>
          </a:prstGeom>
          <a:noFill/>
          <a:ln w="12700">
            <a:solidFill>
              <a:schemeClr val="tx1"/>
            </a:solidFill>
            <a:prstDash val="dash"/>
            <a:round/>
            <a:headEnd/>
            <a:tailEnd type="arrow" w="med" len="med"/>
          </a:ln>
        </p:spPr>
      </p:cxnSp>
      <p:sp>
        <p:nvSpPr>
          <p:cNvPr id="18452" name="Oval 26"/>
          <p:cNvSpPr>
            <a:spLocks noChangeArrowheads="1"/>
          </p:cNvSpPr>
          <p:nvPr/>
        </p:nvSpPr>
        <p:spPr bwMode="auto">
          <a:xfrm>
            <a:off x="6172200" y="3103563"/>
            <a:ext cx="76200" cy="152400"/>
          </a:xfrm>
          <a:prstGeom prst="ellipse">
            <a:avLst/>
          </a:prstGeom>
          <a:noFill/>
          <a:ln w="12700">
            <a:solidFill>
              <a:schemeClr val="tx1"/>
            </a:solidFill>
            <a:round/>
            <a:headEnd/>
            <a:tailEnd/>
          </a:ln>
        </p:spPr>
        <p:txBody>
          <a:bodyPr wrap="none" lIns="90000" tIns="46800" rIns="90000" bIns="46800" anchor="ctr"/>
          <a:lstStyle/>
          <a:p>
            <a:pPr eaLnBrk="0" hangingPunct="0"/>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 y="2924175"/>
            <a:ext cx="1524000" cy="2078038"/>
          </a:xfrm>
          <a:prstGeom prst="rect">
            <a:avLst/>
          </a:prstGeom>
          <a:solidFill>
            <a:srgbClr val="FF99CC"/>
          </a:solidFill>
          <a:ln w="9525">
            <a:noFill/>
            <a:miter lim="800000"/>
            <a:headEnd/>
            <a:tailEnd/>
          </a:ln>
        </p:spPr>
        <p:txBody>
          <a:bodyPr wrap="none" anchor="b"/>
          <a:lstStyle/>
          <a:p>
            <a:pPr algn="ctr"/>
            <a:r>
              <a:rPr lang="fr-FR" sz="1200"/>
              <a:t>ProductionSchedule</a:t>
            </a:r>
          </a:p>
        </p:txBody>
      </p:sp>
      <p:sp>
        <p:nvSpPr>
          <p:cNvPr id="19459" name="Rectangle 3"/>
          <p:cNvSpPr>
            <a:spLocks noChangeArrowheads="1"/>
          </p:cNvSpPr>
          <p:nvPr/>
        </p:nvSpPr>
        <p:spPr bwMode="auto">
          <a:xfrm>
            <a:off x="1828800" y="2924175"/>
            <a:ext cx="5715000" cy="2057400"/>
          </a:xfrm>
          <a:prstGeom prst="rect">
            <a:avLst/>
          </a:prstGeom>
          <a:solidFill>
            <a:srgbClr val="CCFFCC"/>
          </a:solidFill>
          <a:ln w="9525">
            <a:noFill/>
            <a:miter lim="800000"/>
            <a:headEnd/>
            <a:tailEnd/>
          </a:ln>
        </p:spPr>
        <p:txBody>
          <a:bodyPr wrap="none" anchor="b"/>
          <a:lstStyle/>
          <a:p>
            <a:pPr algn="ctr"/>
            <a:r>
              <a:rPr lang="fr-FR" sz="1200"/>
              <a:t>ProductionPerformance</a:t>
            </a:r>
          </a:p>
        </p:txBody>
      </p:sp>
      <p:sp>
        <p:nvSpPr>
          <p:cNvPr id="19460" name="Rectangle 4"/>
          <p:cNvSpPr>
            <a:spLocks noChangeArrowheads="1"/>
          </p:cNvSpPr>
          <p:nvPr/>
        </p:nvSpPr>
        <p:spPr bwMode="auto">
          <a:xfrm>
            <a:off x="152400" y="2576513"/>
            <a:ext cx="8839200" cy="347662"/>
          </a:xfrm>
          <a:prstGeom prst="rect">
            <a:avLst/>
          </a:prstGeom>
          <a:solidFill>
            <a:srgbClr val="FF9900"/>
          </a:solidFill>
          <a:ln w="9525">
            <a:solidFill>
              <a:schemeClr val="tx1"/>
            </a:solidFill>
            <a:miter lim="800000"/>
            <a:headEnd/>
            <a:tailEnd/>
          </a:ln>
        </p:spPr>
        <p:txBody>
          <a:bodyPr wrap="none"/>
          <a:lstStyle/>
          <a:p>
            <a:pPr algn="r"/>
            <a:r>
              <a:rPr lang="fr-FR" sz="1600"/>
              <a:t>Connecteur SAP</a:t>
            </a:r>
          </a:p>
        </p:txBody>
      </p:sp>
      <p:sp>
        <p:nvSpPr>
          <p:cNvPr id="19461" name="Rectangle 5"/>
          <p:cNvSpPr>
            <a:spLocks noChangeArrowheads="1"/>
          </p:cNvSpPr>
          <p:nvPr/>
        </p:nvSpPr>
        <p:spPr bwMode="auto">
          <a:xfrm>
            <a:off x="152400" y="1128713"/>
            <a:ext cx="3810000" cy="1447800"/>
          </a:xfrm>
          <a:prstGeom prst="rect">
            <a:avLst/>
          </a:prstGeom>
          <a:solidFill>
            <a:srgbClr val="00FFFF"/>
          </a:solidFill>
          <a:ln w="9525">
            <a:noFill/>
            <a:miter lim="800000"/>
            <a:headEnd/>
            <a:tailEnd/>
          </a:ln>
        </p:spPr>
        <p:txBody>
          <a:bodyPr wrap="none"/>
          <a:lstStyle/>
          <a:p>
            <a:pPr algn="ctr"/>
            <a:r>
              <a:rPr lang="fr-FR" sz="1200"/>
              <a:t>PPPI-PCS Interface</a:t>
            </a:r>
          </a:p>
        </p:txBody>
      </p:sp>
      <p:sp>
        <p:nvSpPr>
          <p:cNvPr id="19462" name="Rectangle 6"/>
          <p:cNvSpPr>
            <a:spLocks noChangeArrowheads="1"/>
          </p:cNvSpPr>
          <p:nvPr/>
        </p:nvSpPr>
        <p:spPr bwMode="auto">
          <a:xfrm>
            <a:off x="4038600" y="1128713"/>
            <a:ext cx="3429000" cy="1447800"/>
          </a:xfrm>
          <a:prstGeom prst="rect">
            <a:avLst/>
          </a:prstGeom>
          <a:solidFill>
            <a:srgbClr val="FFCC00"/>
          </a:solidFill>
          <a:ln w="9525">
            <a:noFill/>
            <a:miter lim="800000"/>
            <a:headEnd/>
            <a:tailEnd/>
          </a:ln>
        </p:spPr>
        <p:txBody>
          <a:bodyPr wrap="none"/>
          <a:lstStyle/>
          <a:p>
            <a:pPr algn="ctr"/>
            <a:r>
              <a:rPr lang="fr-FR" sz="1200"/>
              <a:t>WMMBID02</a:t>
            </a:r>
          </a:p>
        </p:txBody>
      </p:sp>
      <p:sp>
        <p:nvSpPr>
          <p:cNvPr id="19463" name="AutoShape 7">
            <a:hlinkClick r:id="rId3" action="ppaction://hlinksldjump"/>
          </p:cNvPr>
          <p:cNvSpPr>
            <a:spLocks noChangeArrowheads="1"/>
          </p:cNvSpPr>
          <p:nvPr/>
        </p:nvSpPr>
        <p:spPr bwMode="auto">
          <a:xfrm flipV="1">
            <a:off x="3200400" y="2924175"/>
            <a:ext cx="304800" cy="1752600"/>
          </a:xfrm>
          <a:prstGeom prst="downArrow">
            <a:avLst>
              <a:gd name="adj1" fmla="val 69444"/>
              <a:gd name="adj2" fmla="val 54119"/>
            </a:avLst>
          </a:prstGeom>
          <a:noFill/>
          <a:ln w="9525">
            <a:solidFill>
              <a:schemeClr val="tx1"/>
            </a:solidFill>
            <a:miter lim="800000"/>
            <a:headEnd/>
            <a:tailEnd/>
          </a:ln>
        </p:spPr>
        <p:txBody>
          <a:bodyPr vert="eaVert" wrap="none" anchor="ctr"/>
          <a:lstStyle/>
          <a:p>
            <a:pPr algn="ctr" fontAlgn="b"/>
            <a:r>
              <a:rPr lang="fr-FR" sz="1000" b="1">
                <a:cs typeface="Arial" charset="0"/>
              </a:rPr>
              <a:t>Sync_ProductionResponse</a:t>
            </a:r>
            <a:endParaRPr lang="fr-FR" sz="1000" b="1"/>
          </a:p>
        </p:txBody>
      </p:sp>
      <p:sp>
        <p:nvSpPr>
          <p:cNvPr id="19464" name="AutoShape 8">
            <a:hlinkClick r:id="rId4" action="ppaction://hlinksldjump"/>
          </p:cNvPr>
          <p:cNvSpPr>
            <a:spLocks noChangeArrowheads="1"/>
          </p:cNvSpPr>
          <p:nvPr/>
        </p:nvSpPr>
        <p:spPr bwMode="auto">
          <a:xfrm flipV="1">
            <a:off x="1905000" y="2924175"/>
            <a:ext cx="304800" cy="1752600"/>
          </a:xfrm>
          <a:prstGeom prst="downArrow">
            <a:avLst>
              <a:gd name="adj1" fmla="val 69444"/>
              <a:gd name="adj2" fmla="val 54119"/>
            </a:avLst>
          </a:prstGeom>
          <a:noFill/>
          <a:ln w="9525">
            <a:solidFill>
              <a:schemeClr val="tx1"/>
            </a:solidFill>
            <a:miter lim="800000"/>
            <a:headEnd/>
            <a:tailEnd/>
          </a:ln>
        </p:spPr>
        <p:txBody>
          <a:bodyPr vert="eaVert" wrap="none" anchor="ctr"/>
          <a:lstStyle/>
          <a:p>
            <a:pPr algn="ctr"/>
            <a:r>
              <a:rPr lang="fr-FR" sz="1000" b="1">
                <a:cs typeface="Arial" charset="0"/>
              </a:rPr>
              <a:t>Change_ Request_Status</a:t>
            </a:r>
          </a:p>
        </p:txBody>
      </p:sp>
      <p:sp>
        <p:nvSpPr>
          <p:cNvPr id="19465" name="AutoShape 9"/>
          <p:cNvSpPr>
            <a:spLocks noChangeArrowheads="1"/>
          </p:cNvSpPr>
          <p:nvPr/>
        </p:nvSpPr>
        <p:spPr bwMode="auto">
          <a:xfrm flipV="1">
            <a:off x="32004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PI_PHCON BAPI PM</a:t>
            </a:r>
          </a:p>
        </p:txBody>
      </p:sp>
      <p:sp>
        <p:nvSpPr>
          <p:cNvPr id="19466" name="AutoShape 10"/>
          <p:cNvSpPr>
            <a:spLocks noChangeArrowheads="1"/>
          </p:cNvSpPr>
          <p:nvPr/>
        </p:nvSpPr>
        <p:spPr bwMode="auto">
          <a:xfrm flipV="1">
            <a:off x="43434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YINTVRTP500</a:t>
            </a:r>
          </a:p>
        </p:txBody>
      </p:sp>
      <p:sp>
        <p:nvSpPr>
          <p:cNvPr id="19467" name="AutoShape 11"/>
          <p:cNvSpPr>
            <a:spLocks noChangeArrowheads="1"/>
          </p:cNvSpPr>
          <p:nvPr/>
        </p:nvSpPr>
        <p:spPr bwMode="auto">
          <a:xfrm flipV="1">
            <a:off x="64008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ZRECADV06</a:t>
            </a:r>
          </a:p>
        </p:txBody>
      </p:sp>
      <p:sp>
        <p:nvSpPr>
          <p:cNvPr id="19468" name="AutoShape 12"/>
          <p:cNvSpPr>
            <a:spLocks noChangeArrowheads="1"/>
          </p:cNvSpPr>
          <p:nvPr/>
        </p:nvSpPr>
        <p:spPr bwMode="auto">
          <a:xfrm flipV="1">
            <a:off x="47244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ZRECADV01</a:t>
            </a:r>
          </a:p>
        </p:txBody>
      </p:sp>
      <p:sp>
        <p:nvSpPr>
          <p:cNvPr id="19469" name="AutoShape 13"/>
          <p:cNvSpPr>
            <a:spLocks noChangeArrowheads="1"/>
          </p:cNvSpPr>
          <p:nvPr/>
        </p:nvSpPr>
        <p:spPr bwMode="auto">
          <a:xfrm flipV="1">
            <a:off x="1905000" y="1281113"/>
            <a:ext cx="304800" cy="1295400"/>
          </a:xfrm>
          <a:prstGeom prst="upDownArrow">
            <a:avLst>
              <a:gd name="adj1" fmla="val 57287"/>
              <a:gd name="adj2" fmla="val 34728"/>
            </a:avLst>
          </a:prstGeom>
          <a:noFill/>
          <a:ln w="9525">
            <a:solidFill>
              <a:schemeClr val="tx1"/>
            </a:solidFill>
            <a:miter lim="800000"/>
            <a:headEnd/>
            <a:tailEnd/>
          </a:ln>
        </p:spPr>
        <p:txBody>
          <a:bodyPr vert="eaVert" wrap="none" anchor="ctr"/>
          <a:lstStyle/>
          <a:p>
            <a:pPr algn="ctr"/>
            <a:r>
              <a:rPr lang="fr-FR" sz="1000"/>
              <a:t>PI_CRST BAPI PM</a:t>
            </a:r>
          </a:p>
        </p:txBody>
      </p:sp>
      <p:sp>
        <p:nvSpPr>
          <p:cNvPr id="19470" name="AutoShape 14">
            <a:hlinkClick r:id="rId5" action="ppaction://hlinksldjump"/>
          </p:cNvPr>
          <p:cNvSpPr>
            <a:spLocks noChangeArrowheads="1"/>
          </p:cNvSpPr>
          <p:nvPr/>
        </p:nvSpPr>
        <p:spPr bwMode="auto">
          <a:xfrm flipV="1">
            <a:off x="6019800" y="2924175"/>
            <a:ext cx="304800" cy="1752600"/>
          </a:xfrm>
          <a:prstGeom prst="downArrow">
            <a:avLst>
              <a:gd name="adj1" fmla="val 69444"/>
              <a:gd name="adj2" fmla="val 54119"/>
            </a:avLst>
          </a:prstGeom>
          <a:noFill/>
          <a:ln w="9525">
            <a:solidFill>
              <a:schemeClr val="tx1"/>
            </a:solidFill>
            <a:miter lim="800000"/>
            <a:headEnd/>
            <a:tailEnd/>
          </a:ln>
        </p:spPr>
        <p:txBody>
          <a:bodyPr vert="eaVert" wrap="none" anchor="ctr"/>
          <a:lstStyle/>
          <a:p>
            <a:pPr algn="ctr" fontAlgn="b"/>
            <a:r>
              <a:rPr lang="fr-FR" sz="1000" b="1">
                <a:cs typeface="Arial" charset="0"/>
              </a:rPr>
              <a:t>Sync_MaterialProduced</a:t>
            </a:r>
            <a:endParaRPr lang="fr-FR" sz="1000" b="1"/>
          </a:p>
        </p:txBody>
      </p:sp>
      <p:sp>
        <p:nvSpPr>
          <p:cNvPr id="19471" name="AutoShape 15"/>
          <p:cNvSpPr>
            <a:spLocks noChangeArrowheads="1"/>
          </p:cNvSpPr>
          <p:nvPr/>
        </p:nvSpPr>
        <p:spPr bwMode="auto">
          <a:xfrm rot="10800000">
            <a:off x="609600" y="1281113"/>
            <a:ext cx="304800" cy="1295400"/>
          </a:xfrm>
          <a:prstGeom prst="upArrow">
            <a:avLst>
              <a:gd name="adj1" fmla="val 68750"/>
              <a:gd name="adj2" fmla="val 51807"/>
            </a:avLst>
          </a:prstGeom>
          <a:noFill/>
          <a:ln w="9525">
            <a:solidFill>
              <a:schemeClr val="tx1"/>
            </a:solidFill>
            <a:miter lim="800000"/>
            <a:headEnd/>
            <a:tailEnd/>
          </a:ln>
        </p:spPr>
        <p:txBody>
          <a:bodyPr vert="eaVert" wrap="none" anchor="ctr"/>
          <a:lstStyle/>
          <a:p>
            <a:pPr algn="ctr"/>
            <a:r>
              <a:rPr lang="en-US" sz="1000"/>
              <a:t>PI_CR </a:t>
            </a:r>
            <a:r>
              <a:rPr lang="fr-FR" sz="1000"/>
              <a:t>BAPI PM</a:t>
            </a:r>
            <a:endParaRPr lang="en-US" sz="1000"/>
          </a:p>
        </p:txBody>
      </p:sp>
      <p:sp>
        <p:nvSpPr>
          <p:cNvPr id="19472" name="AutoShape 16">
            <a:hlinkClick r:id="rId6" action="ppaction://hlinksldjump"/>
          </p:cNvPr>
          <p:cNvSpPr>
            <a:spLocks noChangeArrowheads="1"/>
          </p:cNvSpPr>
          <p:nvPr/>
        </p:nvSpPr>
        <p:spPr bwMode="auto">
          <a:xfrm rot="10800000">
            <a:off x="608013" y="2924175"/>
            <a:ext cx="304800" cy="1752600"/>
          </a:xfrm>
          <a:prstGeom prst="upArrow">
            <a:avLst>
              <a:gd name="adj1" fmla="val 68750"/>
              <a:gd name="adj2" fmla="val 70091"/>
            </a:avLst>
          </a:prstGeom>
          <a:noFill/>
          <a:ln w="9525">
            <a:solidFill>
              <a:schemeClr val="tx1"/>
            </a:solidFill>
            <a:miter lim="800000"/>
            <a:headEnd/>
            <a:tailEnd/>
          </a:ln>
        </p:spPr>
        <p:txBody>
          <a:bodyPr vert="eaVert" wrap="none" anchor="ctr"/>
          <a:lstStyle/>
          <a:p>
            <a:pPr algn="ctr" fontAlgn="b"/>
            <a:r>
              <a:rPr lang="fr-FR" sz="1000" b="1">
                <a:cs typeface="Arial" charset="0"/>
              </a:rPr>
              <a:t>Syn_Schedule</a:t>
            </a:r>
          </a:p>
        </p:txBody>
      </p:sp>
      <p:sp>
        <p:nvSpPr>
          <p:cNvPr id="19473" name="Rectangle 17"/>
          <p:cNvSpPr>
            <a:spLocks noChangeArrowheads="1"/>
          </p:cNvSpPr>
          <p:nvPr/>
        </p:nvSpPr>
        <p:spPr bwMode="auto">
          <a:xfrm>
            <a:off x="152400" y="4930775"/>
            <a:ext cx="8839200" cy="346075"/>
          </a:xfrm>
          <a:prstGeom prst="rect">
            <a:avLst/>
          </a:prstGeom>
          <a:solidFill>
            <a:srgbClr val="FFFF00"/>
          </a:solidFill>
          <a:ln w="9525">
            <a:solidFill>
              <a:schemeClr val="tx1"/>
            </a:solidFill>
            <a:miter lim="800000"/>
            <a:headEnd/>
            <a:tailEnd/>
          </a:ln>
        </p:spPr>
        <p:txBody>
          <a:bodyPr wrap="none"/>
          <a:lstStyle/>
          <a:p>
            <a:pPr algn="r"/>
            <a:r>
              <a:rPr lang="en-US" sz="1600"/>
              <a:t>Connecteurs MES</a:t>
            </a:r>
          </a:p>
        </p:txBody>
      </p:sp>
      <p:sp>
        <p:nvSpPr>
          <p:cNvPr id="19474" name="AutoShape 18">
            <a:hlinkClick r:id="rId7" action="ppaction://hlinksldjump"/>
          </p:cNvPr>
          <p:cNvSpPr>
            <a:spLocks noChangeArrowheads="1"/>
          </p:cNvSpPr>
          <p:nvPr/>
        </p:nvSpPr>
        <p:spPr bwMode="auto">
          <a:xfrm rot="10800000">
            <a:off x="1217613" y="2924175"/>
            <a:ext cx="304800" cy="1752600"/>
          </a:xfrm>
          <a:prstGeom prst="upArrow">
            <a:avLst>
              <a:gd name="adj1" fmla="val 68750"/>
              <a:gd name="adj2" fmla="val 70091"/>
            </a:avLst>
          </a:prstGeom>
          <a:noFill/>
          <a:ln w="9525">
            <a:solidFill>
              <a:schemeClr val="tx1"/>
            </a:solidFill>
            <a:miter lim="800000"/>
            <a:headEnd/>
            <a:tailEnd/>
          </a:ln>
        </p:spPr>
        <p:txBody>
          <a:bodyPr vert="eaVert" wrap="none" anchor="ctr"/>
          <a:lstStyle/>
          <a:p>
            <a:pPr algn="ctr" fontAlgn="b"/>
            <a:r>
              <a:rPr lang="fr-FR" sz="1000" b="1">
                <a:cs typeface="Arial" charset="0"/>
              </a:rPr>
              <a:t>Sync_Request_Status</a:t>
            </a:r>
          </a:p>
        </p:txBody>
      </p:sp>
      <p:sp>
        <p:nvSpPr>
          <p:cNvPr id="19475" name="AutoShape 19"/>
          <p:cNvSpPr>
            <a:spLocks noChangeArrowheads="1"/>
          </p:cNvSpPr>
          <p:nvPr/>
        </p:nvSpPr>
        <p:spPr bwMode="auto">
          <a:xfrm flipV="1">
            <a:off x="59436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YINTVRTP501</a:t>
            </a:r>
          </a:p>
        </p:txBody>
      </p:sp>
      <p:sp>
        <p:nvSpPr>
          <p:cNvPr id="19476" name="AutoShape 20"/>
          <p:cNvSpPr>
            <a:spLocks noChangeArrowheads="1"/>
          </p:cNvSpPr>
          <p:nvPr/>
        </p:nvSpPr>
        <p:spPr bwMode="auto">
          <a:xfrm flipV="1">
            <a:off x="67818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ZRECADV07</a:t>
            </a:r>
          </a:p>
        </p:txBody>
      </p:sp>
      <p:sp>
        <p:nvSpPr>
          <p:cNvPr id="19477" name="AutoShape 21"/>
          <p:cNvSpPr>
            <a:spLocks noChangeArrowheads="1"/>
          </p:cNvSpPr>
          <p:nvPr/>
        </p:nvSpPr>
        <p:spPr bwMode="auto">
          <a:xfrm flipV="1">
            <a:off x="51054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ZRECADV02</a:t>
            </a:r>
          </a:p>
        </p:txBody>
      </p:sp>
      <p:cxnSp>
        <p:nvCxnSpPr>
          <p:cNvPr id="19478" name="AutoShape 22"/>
          <p:cNvCxnSpPr>
            <a:cxnSpLocks noChangeShapeType="1"/>
            <a:stCxn id="19471" idx="0"/>
            <a:endCxn id="19472" idx="2"/>
          </p:cNvCxnSpPr>
          <p:nvPr/>
        </p:nvCxnSpPr>
        <p:spPr bwMode="auto">
          <a:xfrm flipH="1">
            <a:off x="760413" y="2576513"/>
            <a:ext cx="1587" cy="347662"/>
          </a:xfrm>
          <a:prstGeom prst="straightConnector1">
            <a:avLst/>
          </a:prstGeom>
          <a:noFill/>
          <a:ln w="9525">
            <a:solidFill>
              <a:schemeClr val="tx1"/>
            </a:solidFill>
            <a:prstDash val="dash"/>
            <a:round/>
            <a:headEnd/>
            <a:tailEnd type="triangle" w="med" len="med"/>
          </a:ln>
        </p:spPr>
      </p:cxnSp>
      <p:cxnSp>
        <p:nvCxnSpPr>
          <p:cNvPr id="19479" name="AutoShape 23"/>
          <p:cNvCxnSpPr>
            <a:cxnSpLocks noChangeShapeType="1"/>
            <a:stCxn id="19464" idx="2"/>
            <a:endCxn id="19469" idx="0"/>
          </p:cNvCxnSpPr>
          <p:nvPr/>
        </p:nvCxnSpPr>
        <p:spPr bwMode="auto">
          <a:xfrm flipV="1">
            <a:off x="2057400" y="2576513"/>
            <a:ext cx="0" cy="347662"/>
          </a:xfrm>
          <a:prstGeom prst="straightConnector1">
            <a:avLst/>
          </a:prstGeom>
          <a:noFill/>
          <a:ln w="9525">
            <a:solidFill>
              <a:schemeClr val="tx1"/>
            </a:solidFill>
            <a:prstDash val="dash"/>
            <a:round/>
            <a:headEnd/>
            <a:tailEnd type="triangle" w="med" len="med"/>
          </a:ln>
        </p:spPr>
      </p:cxnSp>
      <p:cxnSp>
        <p:nvCxnSpPr>
          <p:cNvPr id="19480" name="AutoShape 24"/>
          <p:cNvCxnSpPr>
            <a:cxnSpLocks noChangeShapeType="1"/>
            <a:stCxn id="19469" idx="0"/>
            <a:endCxn id="19474" idx="2"/>
          </p:cNvCxnSpPr>
          <p:nvPr/>
        </p:nvCxnSpPr>
        <p:spPr bwMode="auto">
          <a:xfrm flipH="1">
            <a:off x="1370013" y="2576513"/>
            <a:ext cx="687387" cy="347662"/>
          </a:xfrm>
          <a:prstGeom prst="straightConnector1">
            <a:avLst/>
          </a:prstGeom>
          <a:noFill/>
          <a:ln w="9525">
            <a:solidFill>
              <a:schemeClr val="tx1"/>
            </a:solidFill>
            <a:prstDash val="dash"/>
            <a:round/>
            <a:headEnd/>
            <a:tailEnd type="triangle" w="med" len="med"/>
          </a:ln>
        </p:spPr>
      </p:cxnSp>
      <p:cxnSp>
        <p:nvCxnSpPr>
          <p:cNvPr id="19481" name="AutoShape 25"/>
          <p:cNvCxnSpPr>
            <a:cxnSpLocks noChangeShapeType="1"/>
            <a:stCxn id="19463" idx="2"/>
            <a:endCxn id="19465" idx="0"/>
          </p:cNvCxnSpPr>
          <p:nvPr/>
        </p:nvCxnSpPr>
        <p:spPr bwMode="auto">
          <a:xfrm flipV="1">
            <a:off x="3352800" y="2576513"/>
            <a:ext cx="0" cy="347662"/>
          </a:xfrm>
          <a:prstGeom prst="straightConnector1">
            <a:avLst/>
          </a:prstGeom>
          <a:noFill/>
          <a:ln w="9525">
            <a:solidFill>
              <a:schemeClr val="tx1"/>
            </a:solidFill>
            <a:prstDash val="dash"/>
            <a:round/>
            <a:headEnd/>
            <a:tailEnd type="triangle" w="med" len="med"/>
          </a:ln>
        </p:spPr>
      </p:cxnSp>
      <p:cxnSp>
        <p:nvCxnSpPr>
          <p:cNvPr id="19482" name="AutoShape 26"/>
          <p:cNvCxnSpPr>
            <a:cxnSpLocks noChangeShapeType="1"/>
            <a:stCxn id="19470" idx="2"/>
            <a:endCxn id="19468" idx="0"/>
          </p:cNvCxnSpPr>
          <p:nvPr/>
        </p:nvCxnSpPr>
        <p:spPr bwMode="auto">
          <a:xfrm flipH="1" flipV="1">
            <a:off x="4876800" y="2576513"/>
            <a:ext cx="1295400" cy="347662"/>
          </a:xfrm>
          <a:prstGeom prst="straightConnector1">
            <a:avLst/>
          </a:prstGeom>
          <a:noFill/>
          <a:ln w="9525">
            <a:solidFill>
              <a:schemeClr val="tx1"/>
            </a:solidFill>
            <a:prstDash val="dash"/>
            <a:round/>
            <a:headEnd/>
            <a:tailEnd type="triangle" w="med" len="med"/>
          </a:ln>
        </p:spPr>
      </p:cxnSp>
      <p:cxnSp>
        <p:nvCxnSpPr>
          <p:cNvPr id="19483" name="AutoShape 27"/>
          <p:cNvCxnSpPr>
            <a:cxnSpLocks noChangeShapeType="1"/>
            <a:stCxn id="19489" idx="2"/>
            <a:endCxn id="19466" idx="0"/>
          </p:cNvCxnSpPr>
          <p:nvPr/>
        </p:nvCxnSpPr>
        <p:spPr bwMode="auto">
          <a:xfrm flipV="1">
            <a:off x="4495800" y="2576513"/>
            <a:ext cx="0" cy="347662"/>
          </a:xfrm>
          <a:prstGeom prst="straightConnector1">
            <a:avLst/>
          </a:prstGeom>
          <a:noFill/>
          <a:ln w="9525">
            <a:solidFill>
              <a:schemeClr val="tx1"/>
            </a:solidFill>
            <a:prstDash val="dash"/>
            <a:round/>
            <a:headEnd/>
            <a:tailEnd type="triangle" w="med" len="med"/>
          </a:ln>
        </p:spPr>
      </p:cxnSp>
      <p:cxnSp>
        <p:nvCxnSpPr>
          <p:cNvPr id="19484" name="AutoShape 28"/>
          <p:cNvCxnSpPr>
            <a:cxnSpLocks noChangeShapeType="1"/>
            <a:stCxn id="19489" idx="2"/>
            <a:endCxn id="19475" idx="0"/>
          </p:cNvCxnSpPr>
          <p:nvPr/>
        </p:nvCxnSpPr>
        <p:spPr bwMode="auto">
          <a:xfrm flipV="1">
            <a:off x="4495800" y="2576513"/>
            <a:ext cx="1600200" cy="347662"/>
          </a:xfrm>
          <a:prstGeom prst="straightConnector1">
            <a:avLst/>
          </a:prstGeom>
          <a:noFill/>
          <a:ln w="9525">
            <a:solidFill>
              <a:schemeClr val="tx1"/>
            </a:solidFill>
            <a:prstDash val="dash"/>
            <a:round/>
            <a:headEnd/>
            <a:tailEnd type="triangle" w="med" len="med"/>
          </a:ln>
        </p:spPr>
      </p:cxnSp>
      <p:cxnSp>
        <p:nvCxnSpPr>
          <p:cNvPr id="19485" name="AutoShape 29"/>
          <p:cNvCxnSpPr>
            <a:cxnSpLocks noChangeShapeType="1"/>
            <a:stCxn id="19470" idx="2"/>
            <a:endCxn id="19477" idx="0"/>
          </p:cNvCxnSpPr>
          <p:nvPr/>
        </p:nvCxnSpPr>
        <p:spPr bwMode="auto">
          <a:xfrm flipH="1" flipV="1">
            <a:off x="5257800" y="2576513"/>
            <a:ext cx="914400" cy="347662"/>
          </a:xfrm>
          <a:prstGeom prst="straightConnector1">
            <a:avLst/>
          </a:prstGeom>
          <a:noFill/>
          <a:ln w="9525">
            <a:solidFill>
              <a:schemeClr val="tx1"/>
            </a:solidFill>
            <a:prstDash val="dash"/>
            <a:round/>
            <a:headEnd/>
            <a:tailEnd type="triangle" w="med" len="med"/>
          </a:ln>
        </p:spPr>
      </p:cxnSp>
      <p:cxnSp>
        <p:nvCxnSpPr>
          <p:cNvPr id="19486" name="AutoShape 30"/>
          <p:cNvCxnSpPr>
            <a:cxnSpLocks noChangeShapeType="1"/>
            <a:stCxn id="19470" idx="2"/>
            <a:endCxn id="19467" idx="0"/>
          </p:cNvCxnSpPr>
          <p:nvPr/>
        </p:nvCxnSpPr>
        <p:spPr bwMode="auto">
          <a:xfrm flipV="1">
            <a:off x="6172200" y="2576513"/>
            <a:ext cx="381000" cy="347662"/>
          </a:xfrm>
          <a:prstGeom prst="straightConnector1">
            <a:avLst/>
          </a:prstGeom>
          <a:noFill/>
          <a:ln w="9525">
            <a:solidFill>
              <a:schemeClr val="tx1"/>
            </a:solidFill>
            <a:prstDash val="dash"/>
            <a:round/>
            <a:headEnd/>
            <a:tailEnd type="triangle" w="med" len="med"/>
          </a:ln>
        </p:spPr>
      </p:cxnSp>
      <p:cxnSp>
        <p:nvCxnSpPr>
          <p:cNvPr id="19487" name="AutoShape 31"/>
          <p:cNvCxnSpPr>
            <a:cxnSpLocks noChangeShapeType="1"/>
            <a:stCxn id="19470" idx="2"/>
            <a:endCxn id="19476" idx="0"/>
          </p:cNvCxnSpPr>
          <p:nvPr/>
        </p:nvCxnSpPr>
        <p:spPr bwMode="auto">
          <a:xfrm flipV="1">
            <a:off x="6172200" y="2576513"/>
            <a:ext cx="762000" cy="347662"/>
          </a:xfrm>
          <a:prstGeom prst="straightConnector1">
            <a:avLst/>
          </a:prstGeom>
          <a:noFill/>
          <a:ln w="9525">
            <a:solidFill>
              <a:schemeClr val="tx1"/>
            </a:solidFill>
            <a:prstDash val="dash"/>
            <a:round/>
            <a:headEnd/>
            <a:tailEnd type="triangle" w="med" len="med"/>
          </a:ln>
        </p:spPr>
      </p:cxnSp>
      <p:sp>
        <p:nvSpPr>
          <p:cNvPr id="19488" name="AutoShape 32">
            <a:hlinkClick r:id="rId4" action="ppaction://hlinksldjump"/>
          </p:cNvPr>
          <p:cNvSpPr>
            <a:spLocks noChangeArrowheads="1"/>
          </p:cNvSpPr>
          <p:nvPr/>
        </p:nvSpPr>
        <p:spPr bwMode="auto">
          <a:xfrm flipV="1">
            <a:off x="2590800" y="2924175"/>
            <a:ext cx="304800" cy="1752600"/>
          </a:xfrm>
          <a:prstGeom prst="downArrow">
            <a:avLst>
              <a:gd name="adj1" fmla="val 69444"/>
              <a:gd name="adj2" fmla="val 54119"/>
            </a:avLst>
          </a:prstGeom>
          <a:noFill/>
          <a:ln w="9525">
            <a:solidFill>
              <a:schemeClr val="tx1"/>
            </a:solidFill>
            <a:miter lim="800000"/>
            <a:headEnd/>
            <a:tailEnd/>
          </a:ln>
        </p:spPr>
        <p:txBody>
          <a:bodyPr vert="eaVert" wrap="none" anchor="ctr"/>
          <a:lstStyle/>
          <a:p>
            <a:pPr algn="ctr" fontAlgn="b"/>
            <a:r>
              <a:rPr lang="fr-FR" sz="1000" b="1">
                <a:cs typeface="Arial" charset="0"/>
              </a:rPr>
              <a:t>Sync_ProcessParameters</a:t>
            </a:r>
            <a:endParaRPr lang="fr-FR" sz="1000" b="1"/>
          </a:p>
        </p:txBody>
      </p:sp>
      <p:sp>
        <p:nvSpPr>
          <p:cNvPr id="19489" name="AutoShape 33">
            <a:hlinkClick r:id="rId8" action="ppaction://hlinksldjump"/>
          </p:cNvPr>
          <p:cNvSpPr>
            <a:spLocks noChangeArrowheads="1"/>
          </p:cNvSpPr>
          <p:nvPr/>
        </p:nvSpPr>
        <p:spPr bwMode="auto">
          <a:xfrm flipV="1">
            <a:off x="4343400" y="2924175"/>
            <a:ext cx="304800" cy="1752600"/>
          </a:xfrm>
          <a:prstGeom prst="downArrow">
            <a:avLst>
              <a:gd name="adj1" fmla="val 69444"/>
              <a:gd name="adj2" fmla="val 54119"/>
            </a:avLst>
          </a:prstGeom>
          <a:noFill/>
          <a:ln w="9525">
            <a:solidFill>
              <a:schemeClr val="tx1"/>
            </a:solidFill>
            <a:miter lim="800000"/>
            <a:headEnd/>
            <a:tailEnd/>
          </a:ln>
        </p:spPr>
        <p:txBody>
          <a:bodyPr vert="eaVert" wrap="none" anchor="ctr"/>
          <a:lstStyle/>
          <a:p>
            <a:pPr algn="ctr" fontAlgn="b"/>
            <a:r>
              <a:rPr lang="fr-FR" sz="1000" b="1">
                <a:cs typeface="Arial" charset="0"/>
              </a:rPr>
              <a:t>Sync_MaterialConsummed</a:t>
            </a:r>
            <a:endParaRPr lang="fr-FR" sz="1000" b="1"/>
          </a:p>
        </p:txBody>
      </p:sp>
      <p:sp>
        <p:nvSpPr>
          <p:cNvPr id="19490" name="AutoShape 34"/>
          <p:cNvSpPr>
            <a:spLocks noChangeArrowheads="1"/>
          </p:cNvSpPr>
          <p:nvPr/>
        </p:nvSpPr>
        <p:spPr bwMode="auto">
          <a:xfrm flipV="1">
            <a:off x="25908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PI_</a:t>
            </a:r>
            <a:r>
              <a:rPr lang="fr-FR" sz="1000">
                <a:solidFill>
                  <a:srgbClr val="FF3300"/>
                </a:solidFill>
              </a:rPr>
              <a:t>XXXXX</a:t>
            </a:r>
            <a:r>
              <a:rPr lang="fr-FR" sz="1000"/>
              <a:t> BAPI PM</a:t>
            </a:r>
          </a:p>
        </p:txBody>
      </p:sp>
      <p:cxnSp>
        <p:nvCxnSpPr>
          <p:cNvPr id="19491" name="AutoShape 35"/>
          <p:cNvCxnSpPr>
            <a:cxnSpLocks noChangeShapeType="1"/>
            <a:stCxn id="19488" idx="2"/>
          </p:cNvCxnSpPr>
          <p:nvPr/>
        </p:nvCxnSpPr>
        <p:spPr bwMode="auto">
          <a:xfrm flipV="1">
            <a:off x="2743200" y="2314575"/>
            <a:ext cx="3175" cy="609600"/>
          </a:xfrm>
          <a:prstGeom prst="straightConnector1">
            <a:avLst/>
          </a:prstGeom>
          <a:noFill/>
          <a:ln w="9525">
            <a:solidFill>
              <a:schemeClr val="tx1"/>
            </a:solidFill>
            <a:prstDash val="dash"/>
            <a:round/>
            <a:headEnd/>
            <a:tailEnd type="triangle" w="med" len="med"/>
          </a:ln>
        </p:spPr>
      </p:cxnSp>
      <p:sp>
        <p:nvSpPr>
          <p:cNvPr id="19492" name="Text Box 36"/>
          <p:cNvSpPr txBox="1">
            <a:spLocks noChangeArrowheads="1"/>
          </p:cNvSpPr>
          <p:nvPr/>
        </p:nvSpPr>
        <p:spPr bwMode="auto">
          <a:xfrm>
            <a:off x="746125" y="2559050"/>
            <a:ext cx="603250" cy="244475"/>
          </a:xfrm>
          <a:prstGeom prst="rect">
            <a:avLst/>
          </a:prstGeom>
          <a:noFill/>
          <a:ln w="9525">
            <a:noFill/>
            <a:prstDash val="dash"/>
            <a:miter lim="800000"/>
            <a:headEnd/>
            <a:tailEnd/>
          </a:ln>
        </p:spPr>
        <p:txBody>
          <a:bodyPr wrap="none">
            <a:spAutoFit/>
          </a:bodyPr>
          <a:lstStyle/>
          <a:p>
            <a:pPr eaLnBrk="0" hangingPunct="0"/>
            <a:r>
              <a:rPr lang="en-US" sz="1000"/>
              <a:t>010250</a:t>
            </a:r>
          </a:p>
        </p:txBody>
      </p:sp>
      <p:sp>
        <p:nvSpPr>
          <p:cNvPr id="19493" name="Text Box 37"/>
          <p:cNvSpPr txBox="1">
            <a:spLocks noChangeArrowheads="1"/>
          </p:cNvSpPr>
          <p:nvPr/>
        </p:nvSpPr>
        <p:spPr bwMode="auto">
          <a:xfrm>
            <a:off x="1447800" y="2576513"/>
            <a:ext cx="603250" cy="244475"/>
          </a:xfrm>
          <a:prstGeom prst="rect">
            <a:avLst/>
          </a:prstGeom>
          <a:noFill/>
          <a:ln w="9525">
            <a:noFill/>
            <a:prstDash val="dash"/>
            <a:miter lim="800000"/>
            <a:headEnd/>
            <a:tailEnd/>
          </a:ln>
        </p:spPr>
        <p:txBody>
          <a:bodyPr wrap="none">
            <a:spAutoFit/>
          </a:bodyPr>
          <a:lstStyle/>
          <a:p>
            <a:pPr eaLnBrk="0" hangingPunct="0"/>
            <a:r>
              <a:rPr lang="en-US" sz="1000"/>
              <a:t>010126</a:t>
            </a:r>
          </a:p>
        </p:txBody>
      </p:sp>
      <p:sp>
        <p:nvSpPr>
          <p:cNvPr id="19494" name="Text Box 38"/>
          <p:cNvSpPr txBox="1">
            <a:spLocks noChangeArrowheads="1"/>
          </p:cNvSpPr>
          <p:nvPr/>
        </p:nvSpPr>
        <p:spPr bwMode="auto">
          <a:xfrm>
            <a:off x="1981200" y="2957513"/>
            <a:ext cx="603250" cy="244475"/>
          </a:xfrm>
          <a:prstGeom prst="rect">
            <a:avLst/>
          </a:prstGeom>
          <a:noFill/>
          <a:ln w="9525">
            <a:noFill/>
            <a:prstDash val="dash"/>
            <a:miter lim="800000"/>
            <a:headEnd/>
            <a:tailEnd/>
          </a:ln>
        </p:spPr>
        <p:txBody>
          <a:bodyPr wrap="none">
            <a:spAutoFit/>
          </a:bodyPr>
          <a:lstStyle/>
          <a:p>
            <a:pPr eaLnBrk="0" hangingPunct="0"/>
            <a:r>
              <a:rPr lang="en-US" sz="1000"/>
              <a:t>010249</a:t>
            </a:r>
          </a:p>
        </p:txBody>
      </p:sp>
      <p:sp>
        <p:nvSpPr>
          <p:cNvPr id="19495" name="Text Box 39"/>
          <p:cNvSpPr txBox="1">
            <a:spLocks noChangeArrowheads="1"/>
          </p:cNvSpPr>
          <p:nvPr/>
        </p:nvSpPr>
        <p:spPr bwMode="auto">
          <a:xfrm>
            <a:off x="3276600" y="2957513"/>
            <a:ext cx="603250" cy="244475"/>
          </a:xfrm>
          <a:prstGeom prst="rect">
            <a:avLst/>
          </a:prstGeom>
          <a:noFill/>
          <a:ln w="9525">
            <a:noFill/>
            <a:prstDash val="dash"/>
            <a:miter lim="800000"/>
            <a:headEnd/>
            <a:tailEnd/>
          </a:ln>
        </p:spPr>
        <p:txBody>
          <a:bodyPr wrap="none">
            <a:spAutoFit/>
          </a:bodyPr>
          <a:lstStyle/>
          <a:p>
            <a:pPr eaLnBrk="0" hangingPunct="0"/>
            <a:r>
              <a:rPr lang="en-US" sz="1000"/>
              <a:t>010248</a:t>
            </a:r>
          </a:p>
        </p:txBody>
      </p:sp>
      <p:sp>
        <p:nvSpPr>
          <p:cNvPr id="19496" name="Text Box 40"/>
          <p:cNvSpPr txBox="1">
            <a:spLocks noChangeArrowheads="1"/>
          </p:cNvSpPr>
          <p:nvPr/>
        </p:nvSpPr>
        <p:spPr bwMode="auto">
          <a:xfrm>
            <a:off x="2667000" y="2957513"/>
            <a:ext cx="584200" cy="244475"/>
          </a:xfrm>
          <a:prstGeom prst="rect">
            <a:avLst/>
          </a:prstGeom>
          <a:noFill/>
          <a:ln w="9525">
            <a:noFill/>
            <a:prstDash val="dash"/>
            <a:miter lim="800000"/>
            <a:headEnd/>
            <a:tailEnd/>
          </a:ln>
        </p:spPr>
        <p:txBody>
          <a:bodyPr wrap="none">
            <a:spAutoFit/>
          </a:bodyPr>
          <a:lstStyle/>
          <a:p>
            <a:pPr eaLnBrk="0" hangingPunct="0"/>
            <a:r>
              <a:rPr lang="en-US" sz="1000">
                <a:solidFill>
                  <a:srgbClr val="FF3300"/>
                </a:solidFill>
              </a:rPr>
              <a:t>010xxx</a:t>
            </a:r>
          </a:p>
        </p:txBody>
      </p:sp>
      <p:sp>
        <p:nvSpPr>
          <p:cNvPr id="19497" name="Text Box 41"/>
          <p:cNvSpPr txBox="1">
            <a:spLocks noChangeArrowheads="1"/>
          </p:cNvSpPr>
          <p:nvPr/>
        </p:nvSpPr>
        <p:spPr bwMode="auto">
          <a:xfrm>
            <a:off x="3886200" y="2957513"/>
            <a:ext cx="603250" cy="244475"/>
          </a:xfrm>
          <a:prstGeom prst="rect">
            <a:avLst/>
          </a:prstGeom>
          <a:noFill/>
          <a:ln w="9525">
            <a:noFill/>
            <a:prstDash val="dash"/>
            <a:miter lim="800000"/>
            <a:headEnd/>
            <a:tailEnd/>
          </a:ln>
        </p:spPr>
        <p:txBody>
          <a:bodyPr wrap="none">
            <a:spAutoFit/>
          </a:bodyPr>
          <a:lstStyle/>
          <a:p>
            <a:pPr eaLnBrk="0" hangingPunct="0"/>
            <a:r>
              <a:rPr lang="en-US" sz="1000"/>
              <a:t>010246</a:t>
            </a:r>
          </a:p>
        </p:txBody>
      </p:sp>
      <p:sp>
        <p:nvSpPr>
          <p:cNvPr id="19498" name="Text Box 42"/>
          <p:cNvSpPr txBox="1">
            <a:spLocks noChangeArrowheads="1"/>
          </p:cNvSpPr>
          <p:nvPr/>
        </p:nvSpPr>
        <p:spPr bwMode="auto">
          <a:xfrm>
            <a:off x="6324600" y="2957513"/>
            <a:ext cx="603250" cy="244475"/>
          </a:xfrm>
          <a:prstGeom prst="rect">
            <a:avLst/>
          </a:prstGeom>
          <a:noFill/>
          <a:ln w="9525">
            <a:noFill/>
            <a:prstDash val="dash"/>
            <a:miter lim="800000"/>
            <a:headEnd/>
            <a:tailEnd/>
          </a:ln>
        </p:spPr>
        <p:txBody>
          <a:bodyPr wrap="none">
            <a:spAutoFit/>
          </a:bodyPr>
          <a:lstStyle/>
          <a:p>
            <a:pPr eaLnBrk="0" hangingPunct="0"/>
            <a:r>
              <a:rPr lang="en-US" sz="1000"/>
              <a:t>010247</a:t>
            </a:r>
          </a:p>
        </p:txBody>
      </p:sp>
      <p:sp>
        <p:nvSpPr>
          <p:cNvPr id="19499" name="AutoShape 43"/>
          <p:cNvSpPr>
            <a:spLocks noChangeArrowheads="1"/>
          </p:cNvSpPr>
          <p:nvPr/>
        </p:nvSpPr>
        <p:spPr bwMode="auto">
          <a:xfrm flipV="1">
            <a:off x="3657600" y="1281113"/>
            <a:ext cx="304800" cy="1295400"/>
          </a:xfrm>
          <a:prstGeom prst="downArrow">
            <a:avLst>
              <a:gd name="adj1" fmla="val 69444"/>
              <a:gd name="adj2" fmla="val 40001"/>
            </a:avLst>
          </a:prstGeom>
          <a:noFill/>
          <a:ln w="9525">
            <a:solidFill>
              <a:schemeClr val="tx1"/>
            </a:solidFill>
            <a:miter lim="800000"/>
            <a:headEnd/>
            <a:tailEnd/>
          </a:ln>
        </p:spPr>
        <p:txBody>
          <a:bodyPr vert="eaVert" wrap="none" anchor="ctr"/>
          <a:lstStyle/>
          <a:p>
            <a:pPr algn="ctr"/>
            <a:r>
              <a:rPr lang="fr-FR" sz="1000"/>
              <a:t>PI_</a:t>
            </a:r>
            <a:r>
              <a:rPr lang="fr-FR" sz="1000">
                <a:solidFill>
                  <a:srgbClr val="FF3300"/>
                </a:solidFill>
              </a:rPr>
              <a:t>XXXXX</a:t>
            </a:r>
            <a:r>
              <a:rPr lang="fr-FR" sz="1000"/>
              <a:t> BAPI PM</a:t>
            </a:r>
          </a:p>
        </p:txBody>
      </p:sp>
      <p:cxnSp>
        <p:nvCxnSpPr>
          <p:cNvPr id="19500" name="AutoShape 44"/>
          <p:cNvCxnSpPr>
            <a:cxnSpLocks noChangeShapeType="1"/>
            <a:stCxn id="19489" idx="2"/>
            <a:endCxn id="19499" idx="0"/>
          </p:cNvCxnSpPr>
          <p:nvPr/>
        </p:nvCxnSpPr>
        <p:spPr bwMode="auto">
          <a:xfrm flipH="1" flipV="1">
            <a:off x="3810000" y="2576513"/>
            <a:ext cx="685800" cy="347662"/>
          </a:xfrm>
          <a:prstGeom prst="straightConnector1">
            <a:avLst/>
          </a:prstGeom>
          <a:noFill/>
          <a:ln w="9525">
            <a:solidFill>
              <a:schemeClr val="tx1"/>
            </a:solidFill>
            <a:prstDash val="dash"/>
            <a:round/>
            <a:headEnd/>
            <a:tailEnd type="triangle" w="med" len="med"/>
          </a:ln>
        </p:spPr>
      </p:cxnSp>
      <p:cxnSp>
        <p:nvCxnSpPr>
          <p:cNvPr id="19501" name="AutoShape 45"/>
          <p:cNvCxnSpPr>
            <a:cxnSpLocks noChangeShapeType="1"/>
            <a:stCxn id="19470" idx="2"/>
            <a:endCxn id="19499" idx="0"/>
          </p:cNvCxnSpPr>
          <p:nvPr/>
        </p:nvCxnSpPr>
        <p:spPr bwMode="auto">
          <a:xfrm flipH="1" flipV="1">
            <a:off x="3810000" y="2576513"/>
            <a:ext cx="2362200" cy="347662"/>
          </a:xfrm>
          <a:prstGeom prst="straightConnector1">
            <a:avLst/>
          </a:prstGeom>
          <a:noFill/>
          <a:ln w="9525">
            <a:solidFill>
              <a:schemeClr val="tx1"/>
            </a:solidFill>
            <a:prstDash val="dash"/>
            <a:round/>
            <a:headEnd/>
            <a:tailEnd type="triangle" w="med" len="med"/>
          </a:ln>
        </p:spPr>
      </p:cxnSp>
      <p:sp>
        <p:nvSpPr>
          <p:cNvPr id="19502" name="Text Box 46"/>
          <p:cNvSpPr txBox="1">
            <a:spLocks noChangeArrowheads="1"/>
          </p:cNvSpPr>
          <p:nvPr/>
        </p:nvSpPr>
        <p:spPr bwMode="auto">
          <a:xfrm rot="-5390898">
            <a:off x="5051425" y="1868488"/>
            <a:ext cx="809625" cy="244475"/>
          </a:xfrm>
          <a:prstGeom prst="rect">
            <a:avLst/>
          </a:prstGeom>
          <a:noFill/>
          <a:ln w="9525">
            <a:noFill/>
            <a:prstDash val="dash"/>
            <a:miter lim="800000"/>
            <a:headEnd/>
            <a:tailEnd/>
          </a:ln>
        </p:spPr>
        <p:txBody>
          <a:bodyPr wrap="none">
            <a:spAutoFit/>
          </a:bodyPr>
          <a:lstStyle/>
          <a:p>
            <a:pPr eaLnBrk="0" hangingPunct="0"/>
            <a:r>
              <a:rPr lang="en-US" sz="1000"/>
              <a:t>By-Product</a:t>
            </a:r>
          </a:p>
        </p:txBody>
      </p:sp>
      <p:sp>
        <p:nvSpPr>
          <p:cNvPr id="19503" name="Text Box 47"/>
          <p:cNvSpPr txBox="1">
            <a:spLocks noChangeArrowheads="1"/>
          </p:cNvSpPr>
          <p:nvPr/>
        </p:nvSpPr>
        <p:spPr bwMode="auto">
          <a:xfrm rot="-5390898">
            <a:off x="6727825" y="1868488"/>
            <a:ext cx="809625" cy="244475"/>
          </a:xfrm>
          <a:prstGeom prst="rect">
            <a:avLst/>
          </a:prstGeom>
          <a:noFill/>
          <a:ln w="9525">
            <a:noFill/>
            <a:prstDash val="dash"/>
            <a:miter lim="800000"/>
            <a:headEnd/>
            <a:tailEnd/>
          </a:ln>
        </p:spPr>
        <p:txBody>
          <a:bodyPr wrap="none">
            <a:spAutoFit/>
          </a:bodyPr>
          <a:lstStyle/>
          <a:p>
            <a:pPr eaLnBrk="0" hangingPunct="0"/>
            <a:r>
              <a:rPr lang="en-US" sz="1000"/>
              <a:t>By-Product</a:t>
            </a:r>
          </a:p>
        </p:txBody>
      </p:sp>
      <p:sp>
        <p:nvSpPr>
          <p:cNvPr id="19504" name="AutoShape 48"/>
          <p:cNvSpPr>
            <a:spLocks/>
          </p:cNvSpPr>
          <p:nvPr/>
        </p:nvSpPr>
        <p:spPr bwMode="auto">
          <a:xfrm>
            <a:off x="7620000" y="1128713"/>
            <a:ext cx="228600" cy="1447800"/>
          </a:xfrm>
          <a:prstGeom prst="rightBrace">
            <a:avLst>
              <a:gd name="adj1" fmla="val 52778"/>
              <a:gd name="adj2" fmla="val 50000"/>
            </a:avLst>
          </a:prstGeom>
          <a:noFill/>
          <a:ln w="9525">
            <a:solidFill>
              <a:schemeClr val="tx1"/>
            </a:solidFill>
            <a:round/>
            <a:headEnd/>
            <a:tailEnd/>
          </a:ln>
        </p:spPr>
        <p:txBody>
          <a:bodyPr wrap="none" anchor="ctr"/>
          <a:lstStyle/>
          <a:p>
            <a:pPr eaLnBrk="0" hangingPunct="0"/>
            <a:endParaRPr lang="fr-FR"/>
          </a:p>
        </p:txBody>
      </p:sp>
      <p:sp>
        <p:nvSpPr>
          <p:cNvPr id="19505" name="AutoShape 49"/>
          <p:cNvSpPr>
            <a:spLocks/>
          </p:cNvSpPr>
          <p:nvPr/>
        </p:nvSpPr>
        <p:spPr bwMode="auto">
          <a:xfrm>
            <a:off x="7620000" y="2924175"/>
            <a:ext cx="228600" cy="2057400"/>
          </a:xfrm>
          <a:prstGeom prst="rightBrace">
            <a:avLst>
              <a:gd name="adj1" fmla="val 75000"/>
              <a:gd name="adj2" fmla="val 50000"/>
            </a:avLst>
          </a:prstGeom>
          <a:noFill/>
          <a:ln w="9525">
            <a:solidFill>
              <a:schemeClr val="tx1"/>
            </a:solidFill>
            <a:round/>
            <a:headEnd/>
            <a:tailEnd/>
          </a:ln>
        </p:spPr>
        <p:txBody>
          <a:bodyPr wrap="none" anchor="ctr"/>
          <a:lstStyle/>
          <a:p>
            <a:pPr eaLnBrk="0" hangingPunct="0"/>
            <a:endParaRPr lang="fr-FR"/>
          </a:p>
        </p:txBody>
      </p:sp>
      <p:sp>
        <p:nvSpPr>
          <p:cNvPr id="19506" name="AutoShape 50"/>
          <p:cNvSpPr>
            <a:spLocks/>
          </p:cNvSpPr>
          <p:nvPr/>
        </p:nvSpPr>
        <p:spPr bwMode="auto">
          <a:xfrm>
            <a:off x="7596188" y="5292725"/>
            <a:ext cx="215900" cy="560388"/>
          </a:xfrm>
          <a:prstGeom prst="rightBrace">
            <a:avLst>
              <a:gd name="adj1" fmla="val 21630"/>
              <a:gd name="adj2" fmla="val 50000"/>
            </a:avLst>
          </a:prstGeom>
          <a:noFill/>
          <a:ln w="9525">
            <a:solidFill>
              <a:schemeClr val="tx1"/>
            </a:solidFill>
            <a:round/>
            <a:headEnd/>
            <a:tailEnd/>
          </a:ln>
        </p:spPr>
        <p:txBody>
          <a:bodyPr wrap="none" anchor="ctr"/>
          <a:lstStyle/>
          <a:p>
            <a:pPr eaLnBrk="0" hangingPunct="0"/>
            <a:endParaRPr lang="fr-FR"/>
          </a:p>
        </p:txBody>
      </p:sp>
      <p:sp>
        <p:nvSpPr>
          <p:cNvPr id="19507" name="Text Box 51"/>
          <p:cNvSpPr txBox="1">
            <a:spLocks noChangeArrowheads="1"/>
          </p:cNvSpPr>
          <p:nvPr/>
        </p:nvSpPr>
        <p:spPr bwMode="auto">
          <a:xfrm>
            <a:off x="8001000" y="1508125"/>
            <a:ext cx="793750" cy="457200"/>
          </a:xfrm>
          <a:prstGeom prst="rect">
            <a:avLst/>
          </a:prstGeom>
          <a:noFill/>
          <a:ln w="9525">
            <a:noFill/>
            <a:miter lim="800000"/>
            <a:headEnd/>
            <a:tailEnd/>
          </a:ln>
        </p:spPr>
        <p:txBody>
          <a:bodyPr wrap="none">
            <a:spAutoFit/>
          </a:bodyPr>
          <a:lstStyle/>
          <a:p>
            <a:r>
              <a:rPr lang="fr-FR" sz="2400"/>
              <a:t>SAP</a:t>
            </a:r>
          </a:p>
        </p:txBody>
      </p:sp>
      <p:sp>
        <p:nvSpPr>
          <p:cNvPr id="19508" name="Text Box 52"/>
          <p:cNvSpPr txBox="1">
            <a:spLocks noChangeArrowheads="1"/>
          </p:cNvSpPr>
          <p:nvPr/>
        </p:nvSpPr>
        <p:spPr bwMode="auto">
          <a:xfrm>
            <a:off x="7848600" y="3457575"/>
            <a:ext cx="1235075" cy="1187450"/>
          </a:xfrm>
          <a:prstGeom prst="rect">
            <a:avLst/>
          </a:prstGeom>
          <a:noFill/>
          <a:ln w="9525">
            <a:noFill/>
            <a:miter lim="800000"/>
            <a:headEnd/>
            <a:tailEnd/>
          </a:ln>
        </p:spPr>
        <p:txBody>
          <a:bodyPr wrap="none">
            <a:spAutoFit/>
          </a:bodyPr>
          <a:lstStyle/>
          <a:p>
            <a:r>
              <a:rPr lang="fr-FR" sz="2400"/>
              <a:t>Bus </a:t>
            </a:r>
          </a:p>
          <a:p>
            <a:r>
              <a:rPr lang="fr-FR" sz="2400"/>
              <a:t>S95</a:t>
            </a:r>
          </a:p>
          <a:p>
            <a:r>
              <a:rPr lang="fr-FR" sz="2400"/>
              <a:t>B2MML</a:t>
            </a:r>
          </a:p>
        </p:txBody>
      </p:sp>
      <p:sp>
        <p:nvSpPr>
          <p:cNvPr id="19509" name="Text Box 53"/>
          <p:cNvSpPr txBox="1">
            <a:spLocks noChangeArrowheads="1"/>
          </p:cNvSpPr>
          <p:nvPr/>
        </p:nvSpPr>
        <p:spPr bwMode="auto">
          <a:xfrm>
            <a:off x="8001000" y="5419725"/>
            <a:ext cx="555625" cy="457200"/>
          </a:xfrm>
          <a:prstGeom prst="rect">
            <a:avLst/>
          </a:prstGeom>
          <a:noFill/>
          <a:ln w="9525">
            <a:noFill/>
            <a:miter lim="800000"/>
            <a:headEnd/>
            <a:tailEnd/>
          </a:ln>
        </p:spPr>
        <p:txBody>
          <a:bodyPr wrap="none">
            <a:spAutoFit/>
          </a:bodyPr>
          <a:lstStyle/>
          <a:p>
            <a:r>
              <a:rPr lang="fr-FR" sz="2400"/>
              <a:t>SII</a:t>
            </a:r>
          </a:p>
        </p:txBody>
      </p:sp>
      <p:sp>
        <p:nvSpPr>
          <p:cNvPr id="19510" name="Text Box 54"/>
          <p:cNvSpPr txBox="1">
            <a:spLocks noChangeArrowheads="1"/>
          </p:cNvSpPr>
          <p:nvPr/>
        </p:nvSpPr>
        <p:spPr bwMode="auto">
          <a:xfrm>
            <a:off x="2124075" y="5395913"/>
            <a:ext cx="5151438" cy="457200"/>
          </a:xfrm>
          <a:prstGeom prst="rect">
            <a:avLst/>
          </a:prstGeom>
          <a:noFill/>
          <a:ln w="9525">
            <a:noFill/>
            <a:miter lim="800000"/>
            <a:headEnd/>
            <a:tailEnd/>
          </a:ln>
        </p:spPr>
        <p:txBody>
          <a:bodyPr wrap="none">
            <a:spAutoFit/>
          </a:bodyPr>
          <a:lstStyle/>
          <a:p>
            <a:r>
              <a:rPr lang="fr-FR" sz="2400"/>
              <a:t>Tout système d’information industriel</a:t>
            </a:r>
          </a:p>
        </p:txBody>
      </p:sp>
      <p:sp>
        <p:nvSpPr>
          <p:cNvPr id="19511" name="Rectangle 55"/>
          <p:cNvSpPr>
            <a:spLocks noGrp="1" noChangeArrowheads="1"/>
          </p:cNvSpPr>
          <p:nvPr>
            <p:ph type="title"/>
          </p:nvPr>
        </p:nvSpPr>
        <p:spPr/>
        <p:txBody>
          <a:bodyPr/>
          <a:lstStyle/>
          <a:p>
            <a:pPr eaLnBrk="1" hangingPunct="1"/>
            <a:r>
              <a:rPr lang="en-GB" smtClean="0"/>
              <a:t>Exemple</a:t>
            </a:r>
          </a:p>
        </p:txBody>
      </p:sp>
      <p:sp>
        <p:nvSpPr>
          <p:cNvPr id="57" name="Espace réservé du pied de page 56"/>
          <p:cNvSpPr>
            <a:spLocks noGrp="1"/>
          </p:cNvSpPr>
          <p:nvPr>
            <p:ph type="ftr" sz="quarter" idx="10"/>
          </p:nvPr>
        </p:nvSpPr>
        <p:spPr/>
        <p:txBody>
          <a:bodyPr/>
          <a:lstStyle/>
          <a:p>
            <a:pPr>
              <a:defRPr/>
            </a:pPr>
            <a:r>
              <a:rPr lang="en-GB" smtClean="0"/>
              <a:t>5_14_ISA8895_Interoperability_B2O_Methodology</a:t>
            </a:r>
            <a:endParaRPr lang="en-GB"/>
          </a:p>
        </p:txBody>
      </p:sp>
      <p:sp>
        <p:nvSpPr>
          <p:cNvPr id="56" name="Espace réservé du numéro de diapositive 55"/>
          <p:cNvSpPr>
            <a:spLocks noGrp="1"/>
          </p:cNvSpPr>
          <p:nvPr>
            <p:ph type="sldNum" sz="quarter" idx="11"/>
          </p:nvPr>
        </p:nvSpPr>
        <p:spPr/>
        <p:txBody>
          <a:bodyPr/>
          <a:lstStyle/>
          <a:p>
            <a:pPr>
              <a:defRPr/>
            </a:pPr>
            <a:fld id="{3E9D34F2-6B03-4B5D-92B2-C4245B402685}"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484313"/>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20483" name="Rectangle 3"/>
          <p:cNvSpPr>
            <a:spLocks noGrp="1" noChangeArrowheads="1"/>
          </p:cNvSpPr>
          <p:nvPr>
            <p:ph type="title"/>
          </p:nvPr>
        </p:nvSpPr>
        <p:spPr/>
        <p:txBody>
          <a:bodyPr/>
          <a:lstStyle/>
          <a:p>
            <a:pPr eaLnBrk="1" hangingPunct="1"/>
            <a:r>
              <a:rPr lang="en-GB" smtClean="0"/>
              <a:t>Agenda</a:t>
            </a:r>
          </a:p>
        </p:txBody>
      </p:sp>
      <p:sp>
        <p:nvSpPr>
          <p:cNvPr id="20484" name="Rectangle 4"/>
          <p:cNvSpPr>
            <a:spLocks noGrp="1" noChangeArrowheads="1"/>
          </p:cNvSpPr>
          <p:nvPr>
            <p:ph idx="1"/>
          </p:nvPr>
        </p:nvSpPr>
        <p:spPr/>
        <p:txBody>
          <a:bodyPr/>
          <a:lstStyle/>
          <a:p>
            <a:r>
              <a:rPr lang="en-GB" dirty="0" smtClean="0"/>
              <a:t>Introduction</a:t>
            </a:r>
          </a:p>
          <a:p>
            <a:r>
              <a:rPr lang="en-GB" dirty="0" smtClean="0"/>
              <a:t>Methodology overview</a:t>
            </a:r>
          </a:p>
          <a:p>
            <a:r>
              <a:rPr lang="en-GB" dirty="0" smtClean="0"/>
              <a:t>Business Processes</a:t>
            </a:r>
          </a:p>
          <a:p>
            <a:r>
              <a:rPr lang="en-GB" dirty="0" smtClean="0"/>
              <a:t>Transactions</a:t>
            </a:r>
          </a:p>
          <a:p>
            <a:r>
              <a:rPr lang="en-GB" dirty="0" smtClean="0"/>
              <a:t>Messages</a:t>
            </a:r>
          </a:p>
          <a:p>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p:txBody>
          <a:bodyPr/>
          <a:lstStyle/>
          <a:p>
            <a:pPr eaLnBrk="1" hangingPunct="1"/>
            <a:r>
              <a:rPr lang="en-GB" dirty="0" smtClean="0"/>
              <a:t>Overview</a:t>
            </a:r>
          </a:p>
        </p:txBody>
      </p:sp>
      <p:sp>
        <p:nvSpPr>
          <p:cNvPr id="15" name="Espace réservé du pied de page 14"/>
          <p:cNvSpPr>
            <a:spLocks noGrp="1"/>
          </p:cNvSpPr>
          <p:nvPr>
            <p:ph type="ftr" sz="quarter" idx="10"/>
          </p:nvPr>
        </p:nvSpPr>
        <p:spPr/>
        <p:txBody>
          <a:bodyPr/>
          <a:lstStyle/>
          <a:p>
            <a:pPr>
              <a:defRPr/>
            </a:pPr>
            <a:r>
              <a:rPr lang="en-GB" smtClean="0"/>
              <a:t>5_14_ISA8895_Interoperability_B2O_Methodology</a:t>
            </a:r>
            <a:endParaRPr lang="en-GB"/>
          </a:p>
        </p:txBody>
      </p:sp>
      <p:sp>
        <p:nvSpPr>
          <p:cNvPr id="14" name="Espace réservé du numéro de diapositive 13"/>
          <p:cNvSpPr>
            <a:spLocks noGrp="1"/>
          </p:cNvSpPr>
          <p:nvPr>
            <p:ph type="sldNum" sz="quarter" idx="11"/>
          </p:nvPr>
        </p:nvSpPr>
        <p:spPr/>
        <p:txBody>
          <a:bodyPr/>
          <a:lstStyle/>
          <a:p>
            <a:pPr>
              <a:defRPr/>
            </a:pPr>
            <a:fld id="{3E9D34F2-6B03-4B5D-92B2-C4245B402685}" type="slidenum">
              <a:rPr lang="en-GB" smtClean="0"/>
              <a:pPr>
                <a:defRPr/>
              </a:pPr>
              <a:t>19</a:t>
            </a:fld>
            <a:endParaRPr lang="en-GB"/>
          </a:p>
        </p:txBody>
      </p:sp>
      <p:sp>
        <p:nvSpPr>
          <p:cNvPr id="21507" name="Rectangle 4"/>
          <p:cNvSpPr>
            <a:spLocks noChangeArrowheads="1"/>
          </p:cNvSpPr>
          <p:nvPr/>
        </p:nvSpPr>
        <p:spPr bwMode="auto">
          <a:xfrm>
            <a:off x="1547813" y="1557338"/>
            <a:ext cx="2232025" cy="1008062"/>
          </a:xfrm>
          <a:prstGeom prst="rect">
            <a:avLst/>
          </a:prstGeom>
          <a:solidFill>
            <a:schemeClr val="accent1"/>
          </a:solidFill>
          <a:ln w="12700">
            <a:solidFill>
              <a:schemeClr val="tx1"/>
            </a:solidFill>
            <a:miter lim="800000"/>
            <a:headEnd/>
            <a:tailEnd/>
          </a:ln>
        </p:spPr>
        <p:txBody>
          <a:bodyPr wrap="none" lIns="90000" tIns="46800" rIns="90000" bIns="46800" anchor="ctr"/>
          <a:lstStyle/>
          <a:p>
            <a:pPr algn="ctr" eaLnBrk="0" hangingPunct="0"/>
            <a:r>
              <a:rPr lang="en-GB" dirty="0" smtClean="0"/>
              <a:t>Functional</a:t>
            </a:r>
            <a:endParaRPr lang="en-GB" dirty="0"/>
          </a:p>
          <a:p>
            <a:pPr algn="ctr" eaLnBrk="0" hangingPunct="0"/>
            <a:r>
              <a:rPr lang="en-GB" dirty="0" smtClean="0"/>
              <a:t>Design</a:t>
            </a:r>
          </a:p>
          <a:p>
            <a:pPr algn="ctr" eaLnBrk="0" hangingPunct="0"/>
            <a:r>
              <a:rPr lang="en-GB" dirty="0" smtClean="0"/>
              <a:t>(Global)</a:t>
            </a:r>
            <a:endParaRPr lang="en-GB" dirty="0"/>
          </a:p>
        </p:txBody>
      </p:sp>
      <p:sp>
        <p:nvSpPr>
          <p:cNvPr id="21508" name="Rectangle 5"/>
          <p:cNvSpPr>
            <a:spLocks noChangeArrowheads="1"/>
          </p:cNvSpPr>
          <p:nvPr/>
        </p:nvSpPr>
        <p:spPr bwMode="auto">
          <a:xfrm>
            <a:off x="4429125" y="1131882"/>
            <a:ext cx="1295400" cy="1008062"/>
          </a:xfrm>
          <a:prstGeom prst="rect">
            <a:avLst/>
          </a:prstGeom>
          <a:solidFill>
            <a:schemeClr val="accent1"/>
          </a:solidFill>
          <a:ln w="12700">
            <a:solidFill>
              <a:schemeClr val="tx1"/>
            </a:solidFill>
            <a:prstDash val="dash"/>
            <a:miter lim="800000"/>
            <a:headEnd/>
            <a:tailEnd/>
          </a:ln>
        </p:spPr>
        <p:txBody>
          <a:bodyPr wrap="none" lIns="90000" tIns="46800" rIns="90000" bIns="46800" anchor="ctr"/>
          <a:lstStyle/>
          <a:p>
            <a:pPr algn="ctr" eaLnBrk="0" hangingPunct="0"/>
            <a:r>
              <a:rPr lang="en-GB"/>
              <a:t>Technical</a:t>
            </a:r>
          </a:p>
          <a:p>
            <a:pPr algn="ctr" eaLnBrk="0" hangingPunct="0"/>
            <a:r>
              <a:rPr lang="en-GB"/>
              <a:t>Design</a:t>
            </a:r>
          </a:p>
        </p:txBody>
      </p:sp>
      <p:sp>
        <p:nvSpPr>
          <p:cNvPr id="21509" name="Rectangle 8"/>
          <p:cNvSpPr>
            <a:spLocks noChangeArrowheads="1"/>
          </p:cNvSpPr>
          <p:nvPr/>
        </p:nvSpPr>
        <p:spPr bwMode="auto">
          <a:xfrm>
            <a:off x="2627313" y="3932238"/>
            <a:ext cx="2160587" cy="936625"/>
          </a:xfrm>
          <a:prstGeom prst="rect">
            <a:avLst/>
          </a:prstGeom>
          <a:solidFill>
            <a:schemeClr val="accent1"/>
          </a:solidFill>
          <a:ln w="12700">
            <a:solidFill>
              <a:schemeClr val="tx1"/>
            </a:solidFill>
            <a:miter lim="800000"/>
            <a:headEnd/>
            <a:tailEnd/>
          </a:ln>
        </p:spPr>
        <p:txBody>
          <a:bodyPr wrap="none" lIns="90000" tIns="46800" rIns="90000" bIns="46800" anchor="ctr"/>
          <a:lstStyle/>
          <a:p>
            <a:pPr algn="ctr" eaLnBrk="0" hangingPunct="0"/>
            <a:r>
              <a:rPr lang="en-GB"/>
              <a:t>Implementation</a:t>
            </a:r>
          </a:p>
        </p:txBody>
      </p:sp>
      <p:sp>
        <p:nvSpPr>
          <p:cNvPr id="21510" name="Rectangle 9"/>
          <p:cNvSpPr>
            <a:spLocks noChangeArrowheads="1"/>
          </p:cNvSpPr>
          <p:nvPr/>
        </p:nvSpPr>
        <p:spPr bwMode="auto">
          <a:xfrm>
            <a:off x="4645025" y="1347782"/>
            <a:ext cx="1295400" cy="1008062"/>
          </a:xfrm>
          <a:prstGeom prst="rect">
            <a:avLst/>
          </a:prstGeom>
          <a:solidFill>
            <a:schemeClr val="accent1"/>
          </a:solidFill>
          <a:ln w="12700">
            <a:solidFill>
              <a:schemeClr val="tx1"/>
            </a:solidFill>
            <a:prstDash val="dash"/>
            <a:miter lim="800000"/>
            <a:headEnd/>
            <a:tailEnd/>
          </a:ln>
        </p:spPr>
        <p:txBody>
          <a:bodyPr wrap="none" lIns="90000" tIns="46800" rIns="90000" bIns="46800" anchor="ctr"/>
          <a:lstStyle/>
          <a:p>
            <a:pPr algn="ctr" eaLnBrk="0" hangingPunct="0"/>
            <a:r>
              <a:rPr lang="en-GB"/>
              <a:t>Technical</a:t>
            </a:r>
          </a:p>
          <a:p>
            <a:pPr algn="ctr" eaLnBrk="0" hangingPunct="0"/>
            <a:r>
              <a:rPr lang="en-GB"/>
              <a:t>Design</a:t>
            </a:r>
          </a:p>
        </p:txBody>
      </p:sp>
      <p:sp>
        <p:nvSpPr>
          <p:cNvPr id="21511" name="Rectangle 12"/>
          <p:cNvSpPr>
            <a:spLocks noChangeArrowheads="1"/>
          </p:cNvSpPr>
          <p:nvPr/>
        </p:nvSpPr>
        <p:spPr bwMode="auto">
          <a:xfrm>
            <a:off x="2843213" y="4148138"/>
            <a:ext cx="2160587" cy="936625"/>
          </a:xfrm>
          <a:prstGeom prst="rect">
            <a:avLst/>
          </a:prstGeom>
          <a:solidFill>
            <a:schemeClr val="accent1"/>
          </a:solidFill>
          <a:ln w="12700">
            <a:solidFill>
              <a:schemeClr val="tx1"/>
            </a:solidFill>
            <a:miter lim="800000"/>
            <a:headEnd/>
            <a:tailEnd/>
          </a:ln>
        </p:spPr>
        <p:txBody>
          <a:bodyPr wrap="none" lIns="90000" tIns="46800" rIns="90000" bIns="46800" anchor="ctr"/>
          <a:lstStyle/>
          <a:p>
            <a:pPr algn="ctr" eaLnBrk="0" hangingPunct="0"/>
            <a:r>
              <a:rPr lang="en-GB"/>
              <a:t>Implementation</a:t>
            </a:r>
          </a:p>
        </p:txBody>
      </p:sp>
      <p:sp>
        <p:nvSpPr>
          <p:cNvPr id="21512" name="Rectangle 13"/>
          <p:cNvSpPr>
            <a:spLocks noChangeArrowheads="1"/>
          </p:cNvSpPr>
          <p:nvPr/>
        </p:nvSpPr>
        <p:spPr bwMode="auto">
          <a:xfrm>
            <a:off x="3059113" y="4364038"/>
            <a:ext cx="2160587" cy="936625"/>
          </a:xfrm>
          <a:prstGeom prst="rect">
            <a:avLst/>
          </a:prstGeom>
          <a:solidFill>
            <a:schemeClr val="accent1"/>
          </a:solidFill>
          <a:ln w="12700">
            <a:solidFill>
              <a:schemeClr val="tx1"/>
            </a:solidFill>
            <a:miter lim="800000"/>
            <a:headEnd/>
            <a:tailEnd/>
          </a:ln>
        </p:spPr>
        <p:txBody>
          <a:bodyPr wrap="none" lIns="90000" tIns="46800" rIns="90000" bIns="46800" anchor="ctr"/>
          <a:lstStyle/>
          <a:p>
            <a:pPr algn="ctr" eaLnBrk="0" hangingPunct="0"/>
            <a:r>
              <a:rPr lang="en-GB"/>
              <a:t>Implementation</a:t>
            </a:r>
          </a:p>
        </p:txBody>
      </p:sp>
      <p:sp>
        <p:nvSpPr>
          <p:cNvPr id="21513" name="Rectangle 14"/>
          <p:cNvSpPr>
            <a:spLocks noChangeArrowheads="1"/>
          </p:cNvSpPr>
          <p:nvPr/>
        </p:nvSpPr>
        <p:spPr bwMode="auto">
          <a:xfrm>
            <a:off x="3275013" y="4579938"/>
            <a:ext cx="2160587" cy="936625"/>
          </a:xfrm>
          <a:prstGeom prst="rect">
            <a:avLst/>
          </a:prstGeom>
          <a:solidFill>
            <a:schemeClr val="accent1"/>
          </a:solidFill>
          <a:ln w="12700">
            <a:solidFill>
              <a:schemeClr val="tx1"/>
            </a:solidFill>
            <a:miter lim="800000"/>
            <a:headEnd/>
            <a:tailEnd/>
          </a:ln>
        </p:spPr>
        <p:txBody>
          <a:bodyPr wrap="none" lIns="90000" tIns="46800" rIns="90000" bIns="46800" anchor="ctr"/>
          <a:lstStyle/>
          <a:p>
            <a:pPr algn="ctr" eaLnBrk="0" hangingPunct="0"/>
            <a:r>
              <a:rPr lang="en-GB" dirty="0" smtClean="0"/>
              <a:t>Message instance</a:t>
            </a:r>
          </a:p>
          <a:p>
            <a:pPr algn="ctr" eaLnBrk="0" hangingPunct="0"/>
            <a:r>
              <a:rPr lang="en-GB" dirty="0" smtClean="0"/>
              <a:t>Mapping</a:t>
            </a:r>
          </a:p>
          <a:p>
            <a:pPr algn="ctr" eaLnBrk="0" hangingPunct="0"/>
            <a:r>
              <a:rPr lang="en-GB" dirty="0" smtClean="0"/>
              <a:t>(Local)</a:t>
            </a:r>
          </a:p>
        </p:txBody>
      </p:sp>
      <p:sp>
        <p:nvSpPr>
          <p:cNvPr id="21514" name="AutoShape 15"/>
          <p:cNvSpPr>
            <a:spLocks noChangeArrowheads="1"/>
          </p:cNvSpPr>
          <p:nvPr/>
        </p:nvSpPr>
        <p:spPr bwMode="auto">
          <a:xfrm>
            <a:off x="4284663" y="842957"/>
            <a:ext cx="4319587" cy="1728787"/>
          </a:xfrm>
          <a:prstGeom prst="roundRect">
            <a:avLst>
              <a:gd name="adj" fmla="val 16667"/>
            </a:avLst>
          </a:prstGeom>
          <a:noFill/>
          <a:ln w="12700">
            <a:solidFill>
              <a:schemeClr val="tx1"/>
            </a:solidFill>
            <a:prstDash val="dash"/>
            <a:round/>
            <a:headEnd/>
            <a:tailEnd/>
          </a:ln>
        </p:spPr>
        <p:txBody>
          <a:bodyPr wrap="none" lIns="90000" tIns="46800" rIns="90000" bIns="46800" anchor="ctr"/>
          <a:lstStyle/>
          <a:p>
            <a:pPr algn="r" eaLnBrk="0" hangingPunct="0"/>
            <a:r>
              <a:rPr lang="en-GB" dirty="0"/>
              <a:t>Per environment</a:t>
            </a:r>
          </a:p>
          <a:p>
            <a:pPr algn="r" eaLnBrk="0" hangingPunct="0"/>
            <a:r>
              <a:rPr lang="en-GB" dirty="0"/>
              <a:t>(Global mw,</a:t>
            </a:r>
          </a:p>
          <a:p>
            <a:pPr algn="r" eaLnBrk="0" hangingPunct="0"/>
            <a:r>
              <a:rPr lang="en-GB" dirty="0"/>
              <a:t>Plant mw</a:t>
            </a:r>
            <a:r>
              <a:rPr lang="en-GB" dirty="0" smtClean="0"/>
              <a:t>)</a:t>
            </a:r>
          </a:p>
          <a:p>
            <a:pPr algn="r" eaLnBrk="0" hangingPunct="0"/>
            <a:r>
              <a:rPr lang="en-GB" i="1" dirty="0" smtClean="0">
                <a:solidFill>
                  <a:srgbClr val="FF0000"/>
                </a:solidFill>
              </a:rPr>
              <a:t>Not studied here</a:t>
            </a:r>
            <a:r>
              <a:rPr lang="en-GB" dirty="0" smtClean="0"/>
              <a:t> </a:t>
            </a:r>
            <a:endParaRPr lang="en-GB" dirty="0"/>
          </a:p>
          <a:p>
            <a:pPr algn="r" eaLnBrk="0" hangingPunct="0"/>
            <a:endParaRPr lang="en-GB" dirty="0"/>
          </a:p>
        </p:txBody>
      </p:sp>
      <p:sp>
        <p:nvSpPr>
          <p:cNvPr id="21515" name="AutoShape 16"/>
          <p:cNvSpPr>
            <a:spLocks noChangeArrowheads="1"/>
          </p:cNvSpPr>
          <p:nvPr/>
        </p:nvSpPr>
        <p:spPr bwMode="auto">
          <a:xfrm>
            <a:off x="2484438" y="3716338"/>
            <a:ext cx="6119812" cy="2017712"/>
          </a:xfrm>
          <a:prstGeom prst="roundRect">
            <a:avLst>
              <a:gd name="adj" fmla="val 16667"/>
            </a:avLst>
          </a:prstGeom>
          <a:noFill/>
          <a:ln w="12700">
            <a:solidFill>
              <a:schemeClr val="tx1"/>
            </a:solidFill>
            <a:prstDash val="dash"/>
            <a:round/>
            <a:headEnd/>
            <a:tailEnd/>
          </a:ln>
        </p:spPr>
        <p:txBody>
          <a:bodyPr wrap="none" lIns="90000" tIns="46800" rIns="90000" bIns="46800" anchor="ctr"/>
          <a:lstStyle/>
          <a:p>
            <a:pPr algn="r" eaLnBrk="0" hangingPunct="0"/>
            <a:r>
              <a:rPr lang="en-GB" dirty="0"/>
              <a:t>Per system</a:t>
            </a:r>
          </a:p>
          <a:p>
            <a:pPr algn="r" eaLnBrk="0" hangingPunct="0"/>
            <a:r>
              <a:rPr lang="en-GB" dirty="0"/>
              <a:t>(ERP, MES1, MES2..)</a:t>
            </a:r>
          </a:p>
          <a:p>
            <a:pPr algn="r" eaLnBrk="0" hangingPunct="0"/>
            <a:r>
              <a:rPr lang="en-GB" dirty="0"/>
              <a:t>Per project</a:t>
            </a:r>
          </a:p>
          <a:p>
            <a:pPr algn="r" eaLnBrk="0" hangingPunct="0"/>
            <a:r>
              <a:rPr lang="en-GB" dirty="0"/>
              <a:t>(Message set 1, 2…) </a:t>
            </a:r>
          </a:p>
          <a:p>
            <a:pPr algn="r" eaLnBrk="0" hangingPunct="0"/>
            <a:endParaRPr lang="en-GB" dirty="0"/>
          </a:p>
        </p:txBody>
      </p:sp>
      <p:cxnSp>
        <p:nvCxnSpPr>
          <p:cNvPr id="21516" name="AutoShape 17"/>
          <p:cNvCxnSpPr>
            <a:cxnSpLocks noChangeShapeType="1"/>
            <a:stCxn id="21507" idx="2"/>
            <a:endCxn id="21515" idx="0"/>
          </p:cNvCxnSpPr>
          <p:nvPr/>
        </p:nvCxnSpPr>
        <p:spPr bwMode="auto">
          <a:xfrm rot="16200000" flipH="1">
            <a:off x="3529013" y="1700212"/>
            <a:ext cx="1150938" cy="2881313"/>
          </a:xfrm>
          <a:prstGeom prst="bentConnector3">
            <a:avLst>
              <a:gd name="adj1" fmla="val 49931"/>
            </a:avLst>
          </a:prstGeom>
          <a:noFill/>
          <a:ln w="12700">
            <a:solidFill>
              <a:schemeClr val="tx1"/>
            </a:solidFill>
            <a:miter lim="800000"/>
            <a:headEnd/>
            <a:tailEnd type="triangle" w="med" len="med"/>
          </a:ln>
        </p:spPr>
      </p:cxnSp>
      <p:cxnSp>
        <p:nvCxnSpPr>
          <p:cNvPr id="21517" name="AutoShape 18"/>
          <p:cNvCxnSpPr>
            <a:cxnSpLocks noChangeShapeType="1"/>
            <a:stCxn id="21514" idx="2"/>
            <a:endCxn id="21515" idx="0"/>
          </p:cNvCxnSpPr>
          <p:nvPr/>
        </p:nvCxnSpPr>
        <p:spPr bwMode="auto">
          <a:xfrm rot="5400000">
            <a:off x="5422104" y="2693985"/>
            <a:ext cx="1144594" cy="900113"/>
          </a:xfrm>
          <a:prstGeom prst="bentConnector3">
            <a:avLst>
              <a:gd name="adj1" fmla="val 50000"/>
            </a:avLst>
          </a:prstGeom>
          <a:noFill/>
          <a:ln w="12700">
            <a:solidFill>
              <a:schemeClr val="tx1"/>
            </a:solidFill>
            <a:miter lim="800000"/>
            <a:headEn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1125538"/>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5123" name="Rectangle 5"/>
          <p:cNvSpPr>
            <a:spLocks noGrp="1" noChangeArrowheads="1"/>
          </p:cNvSpPr>
          <p:nvPr>
            <p:ph type="title"/>
          </p:nvPr>
        </p:nvSpPr>
        <p:spPr/>
        <p:txBody>
          <a:bodyPr/>
          <a:lstStyle/>
          <a:p>
            <a:pPr eaLnBrk="1" hangingPunct="1"/>
            <a:r>
              <a:rPr lang="en-GB" smtClean="0"/>
              <a:t>Agenda</a:t>
            </a:r>
          </a:p>
        </p:txBody>
      </p:sp>
      <p:sp>
        <p:nvSpPr>
          <p:cNvPr id="5124" name="Rectangle 6"/>
          <p:cNvSpPr>
            <a:spLocks noGrp="1" noChangeArrowheads="1"/>
          </p:cNvSpPr>
          <p:nvPr>
            <p:ph idx="1"/>
          </p:nvPr>
        </p:nvSpPr>
        <p:spPr/>
        <p:txBody>
          <a:bodyPr/>
          <a:lstStyle/>
          <a:p>
            <a:pPr eaLnBrk="1" hangingPunct="1"/>
            <a:r>
              <a:rPr lang="en-GB" dirty="0" smtClean="0"/>
              <a:t>Introduction</a:t>
            </a:r>
          </a:p>
          <a:p>
            <a:pPr eaLnBrk="1" hangingPunct="1"/>
            <a:r>
              <a:rPr lang="en-GB" dirty="0" smtClean="0"/>
              <a:t>Methodology overview</a:t>
            </a:r>
          </a:p>
          <a:p>
            <a:r>
              <a:rPr lang="en-GB" dirty="0" smtClean="0"/>
              <a:t>Business Processes</a:t>
            </a:r>
          </a:p>
          <a:p>
            <a:r>
              <a:rPr lang="en-GB" dirty="0" smtClean="0"/>
              <a:t>Transactions</a:t>
            </a:r>
          </a:p>
          <a:p>
            <a:r>
              <a:rPr lang="en-GB" dirty="0" smtClean="0"/>
              <a:t>Messages</a:t>
            </a:r>
          </a:p>
          <a:p>
            <a:pPr eaLnBrk="1" hangingPunct="1"/>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dirty="0" smtClean="0"/>
              <a:t>Functional Design</a:t>
            </a:r>
          </a:p>
        </p:txBody>
      </p:sp>
      <p:sp>
        <p:nvSpPr>
          <p:cNvPr id="22531" name="Rectangle 3"/>
          <p:cNvSpPr>
            <a:spLocks noGrp="1" noChangeArrowheads="1"/>
          </p:cNvSpPr>
          <p:nvPr>
            <p:ph idx="1"/>
          </p:nvPr>
        </p:nvSpPr>
        <p:spPr/>
        <p:txBody>
          <a:bodyPr/>
          <a:lstStyle/>
          <a:p>
            <a:pPr eaLnBrk="1" hangingPunct="1"/>
            <a:r>
              <a:rPr lang="en-GB" dirty="0" smtClean="0"/>
              <a:t>Functional Design (Global)</a:t>
            </a:r>
          </a:p>
          <a:p>
            <a:pPr marL="914400" lvl="1" indent="-457200">
              <a:buFont typeface="+mj-lt"/>
              <a:buAutoNum type="arabicPeriod"/>
            </a:pPr>
            <a:r>
              <a:rPr lang="en-GB" dirty="0" smtClean="0"/>
              <a:t>Describe Business/Operation process Workflows </a:t>
            </a:r>
          </a:p>
          <a:p>
            <a:pPr lvl="2"/>
            <a:r>
              <a:rPr lang="en-GB" dirty="0" smtClean="0"/>
              <a:t>Identify use cases involving inter-system communications</a:t>
            </a:r>
          </a:p>
          <a:p>
            <a:pPr lvl="2"/>
            <a:r>
              <a:rPr lang="en-GB" dirty="0" smtClean="0"/>
              <a:t>Describe workflows, identifies communication instances</a:t>
            </a:r>
          </a:p>
          <a:p>
            <a:pPr marL="914400" lvl="1" indent="-457200">
              <a:buFont typeface="+mj-lt"/>
              <a:buAutoNum type="arabicPeriod"/>
            </a:pPr>
            <a:r>
              <a:rPr lang="en-GB" dirty="0" smtClean="0"/>
              <a:t>Specify Transactions</a:t>
            </a:r>
          </a:p>
          <a:p>
            <a:pPr lvl="2"/>
            <a:r>
              <a:rPr lang="en-GB" dirty="0" smtClean="0"/>
              <a:t>For each synchronous communication instance</a:t>
            </a:r>
          </a:p>
          <a:p>
            <a:pPr lvl="2"/>
            <a:r>
              <a:rPr lang="en-GB" dirty="0" smtClean="0"/>
              <a:t>Identify message instances</a:t>
            </a:r>
          </a:p>
          <a:p>
            <a:pPr marL="914400" lvl="1" indent="-457200">
              <a:buFont typeface="+mj-lt"/>
              <a:buAutoNum type="arabicPeriod"/>
            </a:pPr>
            <a:r>
              <a:rPr lang="en-GB" dirty="0" smtClean="0"/>
              <a:t>Message – templates</a:t>
            </a:r>
          </a:p>
          <a:p>
            <a:pPr lvl="2"/>
            <a:r>
              <a:rPr lang="en-GB" dirty="0" smtClean="0"/>
              <a:t>Consolidate message types</a:t>
            </a:r>
          </a:p>
          <a:p>
            <a:pPr lvl="2"/>
            <a:r>
              <a:rPr lang="en-GB" dirty="0" smtClean="0"/>
              <a:t>Select the appropriate data structure for each message type</a:t>
            </a:r>
          </a:p>
          <a:p>
            <a:pPr lvl="2"/>
            <a:r>
              <a:rPr lang="en-GB" dirty="0" smtClean="0"/>
              <a:t>Build and map enterprise semantic meta-data (Glossary)</a:t>
            </a:r>
          </a:p>
          <a:p>
            <a:pPr eaLnBrk="1" hangingPunct="1"/>
            <a:r>
              <a:rPr lang="en-GB" dirty="0" smtClean="0"/>
              <a:t>Messages instance mapping (Local)</a:t>
            </a:r>
          </a:p>
          <a:p>
            <a:pPr lvl="1" eaLnBrk="1" hangingPunct="1"/>
            <a:r>
              <a:rPr lang="en-GB" dirty="0" smtClean="0"/>
              <a:t>Map business data, define custom extensions</a:t>
            </a:r>
          </a:p>
          <a:p>
            <a:pPr lvl="1" eaLnBrk="1" hangingPunct="1"/>
            <a:r>
              <a:rPr lang="en-GB" dirty="0" smtClean="0"/>
              <a:t>Each message mapping is an independent sub-project</a:t>
            </a:r>
          </a:p>
          <a:p>
            <a:pPr lvl="2"/>
            <a:r>
              <a:rPr lang="en-GB" dirty="0" smtClean="0"/>
              <a:t>Interface projects can be split at will : per business process, per system..</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857364"/>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25603" name="Rectangle 3"/>
          <p:cNvSpPr>
            <a:spLocks noGrp="1" noChangeArrowheads="1"/>
          </p:cNvSpPr>
          <p:nvPr>
            <p:ph type="title"/>
          </p:nvPr>
        </p:nvSpPr>
        <p:spPr/>
        <p:txBody>
          <a:bodyPr/>
          <a:lstStyle/>
          <a:p>
            <a:pPr eaLnBrk="1" hangingPunct="1"/>
            <a:r>
              <a:rPr lang="en-GB" smtClean="0"/>
              <a:t>Agenda</a:t>
            </a:r>
          </a:p>
        </p:txBody>
      </p:sp>
      <p:sp>
        <p:nvSpPr>
          <p:cNvPr id="25604" name="Rectangle 4"/>
          <p:cNvSpPr>
            <a:spLocks noGrp="1" noChangeArrowheads="1"/>
          </p:cNvSpPr>
          <p:nvPr>
            <p:ph idx="1"/>
          </p:nvPr>
        </p:nvSpPr>
        <p:spPr/>
        <p:txBody>
          <a:bodyPr/>
          <a:lstStyle/>
          <a:p>
            <a:r>
              <a:rPr lang="en-GB" dirty="0" smtClean="0"/>
              <a:t>Introduction</a:t>
            </a:r>
          </a:p>
          <a:p>
            <a:r>
              <a:rPr lang="en-GB" dirty="0" smtClean="0"/>
              <a:t>Methodology overview</a:t>
            </a:r>
          </a:p>
          <a:p>
            <a:r>
              <a:rPr lang="en-GB" dirty="0" smtClean="0"/>
              <a:t>Business Processes</a:t>
            </a:r>
          </a:p>
          <a:p>
            <a:r>
              <a:rPr lang="en-GB" dirty="0" smtClean="0"/>
              <a:t>Transactions</a:t>
            </a:r>
          </a:p>
          <a:p>
            <a:r>
              <a:rPr lang="en-GB" dirty="0" smtClean="0"/>
              <a:t>Messages</a:t>
            </a:r>
          </a:p>
          <a:p>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Business Processes</a:t>
            </a:r>
          </a:p>
        </p:txBody>
      </p:sp>
      <p:sp>
        <p:nvSpPr>
          <p:cNvPr id="26627" name="Rectangle 3"/>
          <p:cNvSpPr>
            <a:spLocks noGrp="1" noChangeArrowheads="1"/>
          </p:cNvSpPr>
          <p:nvPr>
            <p:ph idx="1"/>
          </p:nvPr>
        </p:nvSpPr>
        <p:spPr/>
        <p:txBody>
          <a:bodyPr/>
          <a:lstStyle/>
          <a:p>
            <a:pPr eaLnBrk="1" hangingPunct="1"/>
            <a:r>
              <a:rPr lang="en-GB" dirty="0" smtClean="0"/>
              <a:t>Defined BP: </a:t>
            </a:r>
          </a:p>
          <a:p>
            <a:pPr lvl="1" eaLnBrk="1" hangingPunct="1"/>
            <a:r>
              <a:rPr lang="en-GB" dirty="0" smtClean="0"/>
              <a:t>Inspection Lot Execution</a:t>
            </a:r>
          </a:p>
          <a:p>
            <a:pPr lvl="1" eaLnBrk="1" hangingPunct="1"/>
            <a:r>
              <a:rPr lang="en-GB" dirty="0" smtClean="0"/>
              <a:t>Process Order Optimization</a:t>
            </a:r>
          </a:p>
          <a:p>
            <a:pPr lvl="1" eaLnBrk="1" hangingPunct="1"/>
            <a:r>
              <a:rPr lang="en-GB" dirty="0" smtClean="0"/>
              <a:t>BOM update from Manufacturing</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dirty="0" smtClean="0"/>
              <a:t>B1: Process Order Optimization</a:t>
            </a:r>
          </a:p>
        </p:txBody>
      </p:sp>
      <p:sp>
        <p:nvSpPr>
          <p:cNvPr id="31" name="Espace réservé du pied de page 30"/>
          <p:cNvSpPr>
            <a:spLocks noGrp="1"/>
          </p:cNvSpPr>
          <p:nvPr>
            <p:ph type="ftr" sz="quarter" idx="10"/>
          </p:nvPr>
        </p:nvSpPr>
        <p:spPr/>
        <p:txBody>
          <a:bodyPr/>
          <a:lstStyle/>
          <a:p>
            <a:pPr>
              <a:defRPr/>
            </a:pPr>
            <a:r>
              <a:rPr lang="en-GB" smtClean="0"/>
              <a:t>5_14_ISA8895_Interoperability_B2O_Methodology</a:t>
            </a:r>
            <a:endParaRPr lang="en-GB"/>
          </a:p>
        </p:txBody>
      </p:sp>
      <p:sp>
        <p:nvSpPr>
          <p:cNvPr id="30" name="Espace réservé du numéro de diapositive 29"/>
          <p:cNvSpPr>
            <a:spLocks noGrp="1"/>
          </p:cNvSpPr>
          <p:nvPr>
            <p:ph type="sldNum" sz="quarter" idx="11"/>
          </p:nvPr>
        </p:nvSpPr>
        <p:spPr/>
        <p:txBody>
          <a:bodyPr/>
          <a:lstStyle/>
          <a:p>
            <a:pPr>
              <a:defRPr/>
            </a:pPr>
            <a:fld id="{3E9D34F2-6B03-4B5D-92B2-C4245B402685}" type="slidenum">
              <a:rPr lang="en-GB" smtClean="0"/>
              <a:pPr>
                <a:defRPr/>
              </a:pPr>
              <a:t>23</a:t>
            </a:fld>
            <a:endParaRPr lang="en-GB"/>
          </a:p>
        </p:txBody>
      </p:sp>
      <p:sp>
        <p:nvSpPr>
          <p:cNvPr id="28675" name="Line 3"/>
          <p:cNvSpPr>
            <a:spLocks noChangeShapeType="1"/>
          </p:cNvSpPr>
          <p:nvPr/>
        </p:nvSpPr>
        <p:spPr bwMode="auto">
          <a:xfrm>
            <a:off x="0" y="3376596"/>
            <a:ext cx="9144000" cy="0"/>
          </a:xfrm>
          <a:prstGeom prst="line">
            <a:avLst/>
          </a:prstGeom>
          <a:noFill/>
          <a:ln w="9525">
            <a:solidFill>
              <a:schemeClr val="tx1"/>
            </a:solidFill>
            <a:prstDash val="lgDashDot"/>
            <a:round/>
            <a:headEnd/>
            <a:tailEnd/>
          </a:ln>
        </p:spPr>
        <p:txBody>
          <a:bodyPr/>
          <a:lstStyle/>
          <a:p>
            <a:endParaRPr lang="fr-FR"/>
          </a:p>
        </p:txBody>
      </p:sp>
      <p:sp>
        <p:nvSpPr>
          <p:cNvPr id="28676" name="Rectangle 4"/>
          <p:cNvSpPr>
            <a:spLocks noChangeArrowheads="1"/>
          </p:cNvSpPr>
          <p:nvPr/>
        </p:nvSpPr>
        <p:spPr bwMode="auto">
          <a:xfrm>
            <a:off x="1116013" y="1142984"/>
            <a:ext cx="2376487" cy="936625"/>
          </a:xfrm>
          <a:prstGeom prst="rect">
            <a:avLst/>
          </a:prstGeom>
          <a:solidFill>
            <a:srgbClr val="CCFFFF"/>
          </a:solidFill>
          <a:ln w="9525">
            <a:solidFill>
              <a:schemeClr val="tx1"/>
            </a:solidFill>
            <a:miter lim="800000"/>
            <a:headEnd/>
            <a:tailEnd/>
          </a:ln>
        </p:spPr>
        <p:txBody>
          <a:bodyPr wrap="none" anchor="ctr"/>
          <a:lstStyle/>
          <a:p>
            <a:pPr algn="ctr"/>
            <a:r>
              <a:rPr lang="en-GB" sz="1800" dirty="0"/>
              <a:t>Create / Release </a:t>
            </a:r>
          </a:p>
          <a:p>
            <a:pPr algn="ctr"/>
            <a:r>
              <a:rPr lang="en-GB" sz="1800" dirty="0" smtClean="0"/>
              <a:t>Production Requests</a:t>
            </a:r>
            <a:endParaRPr lang="en-GB" sz="1800" dirty="0"/>
          </a:p>
        </p:txBody>
      </p:sp>
      <p:sp>
        <p:nvSpPr>
          <p:cNvPr id="28677" name="Rectangle 5"/>
          <p:cNvSpPr>
            <a:spLocks noChangeArrowheads="1"/>
          </p:cNvSpPr>
          <p:nvPr/>
        </p:nvSpPr>
        <p:spPr bwMode="auto">
          <a:xfrm>
            <a:off x="1187451" y="4887896"/>
            <a:ext cx="3384549" cy="936625"/>
          </a:xfrm>
          <a:prstGeom prst="rect">
            <a:avLst/>
          </a:prstGeom>
          <a:solidFill>
            <a:srgbClr val="99CCFF"/>
          </a:solidFill>
          <a:ln w="9525">
            <a:solidFill>
              <a:schemeClr val="tx1"/>
            </a:solidFill>
            <a:miter lim="800000"/>
            <a:headEnd/>
            <a:tailEnd/>
          </a:ln>
        </p:spPr>
        <p:txBody>
          <a:bodyPr wrap="none" anchor="ctr"/>
          <a:lstStyle/>
          <a:p>
            <a:pPr algn="ctr"/>
            <a:r>
              <a:rPr lang="en-GB" sz="1800" dirty="0"/>
              <a:t>Execute </a:t>
            </a:r>
          </a:p>
          <a:p>
            <a:pPr algn="ctr"/>
            <a:r>
              <a:rPr lang="en-GB" sz="1800" dirty="0" smtClean="0"/>
              <a:t>Production Requests</a:t>
            </a:r>
            <a:endParaRPr lang="en-GB" sz="1800" dirty="0"/>
          </a:p>
        </p:txBody>
      </p:sp>
      <p:sp>
        <p:nvSpPr>
          <p:cNvPr id="28678" name="Text Box 6"/>
          <p:cNvSpPr txBox="1">
            <a:spLocks noChangeArrowheads="1"/>
          </p:cNvSpPr>
          <p:nvPr/>
        </p:nvSpPr>
        <p:spPr bwMode="auto">
          <a:xfrm rot="10800000">
            <a:off x="250974" y="1316773"/>
            <a:ext cx="461665" cy="566822"/>
          </a:xfrm>
          <a:prstGeom prst="rect">
            <a:avLst/>
          </a:prstGeom>
          <a:noFill/>
          <a:ln w="9525">
            <a:noFill/>
            <a:miter lim="800000"/>
            <a:headEnd/>
            <a:tailEnd/>
          </a:ln>
        </p:spPr>
        <p:txBody>
          <a:bodyPr vert="eaVert" wrap="none">
            <a:spAutoFit/>
          </a:bodyPr>
          <a:lstStyle/>
          <a:p>
            <a:r>
              <a:rPr lang="en-GB" sz="1800" dirty="0" smtClean="0"/>
              <a:t>ERP</a:t>
            </a:r>
            <a:endParaRPr lang="en-GB" sz="1800" dirty="0"/>
          </a:p>
        </p:txBody>
      </p:sp>
      <p:sp>
        <p:nvSpPr>
          <p:cNvPr id="28684" name="Rectangle 12"/>
          <p:cNvSpPr>
            <a:spLocks noChangeArrowheads="1"/>
          </p:cNvSpPr>
          <p:nvPr/>
        </p:nvSpPr>
        <p:spPr bwMode="auto">
          <a:xfrm>
            <a:off x="7380288" y="4887896"/>
            <a:ext cx="1223962" cy="936625"/>
          </a:xfrm>
          <a:prstGeom prst="rect">
            <a:avLst/>
          </a:prstGeom>
          <a:solidFill>
            <a:srgbClr val="99CCFF"/>
          </a:solidFill>
          <a:ln w="9525">
            <a:solidFill>
              <a:schemeClr val="tx1"/>
            </a:solidFill>
            <a:miter lim="800000"/>
            <a:headEnd/>
            <a:tailEnd/>
          </a:ln>
        </p:spPr>
        <p:txBody>
          <a:bodyPr wrap="none" anchor="ctr"/>
          <a:lstStyle/>
          <a:p>
            <a:pPr algn="ctr"/>
            <a:r>
              <a:rPr lang="en-GB" sz="1800" dirty="0"/>
              <a:t>Optimize </a:t>
            </a:r>
          </a:p>
          <a:p>
            <a:pPr algn="ctr"/>
            <a:r>
              <a:rPr lang="en-GB" sz="1800" dirty="0" smtClean="0"/>
              <a:t>Production</a:t>
            </a:r>
            <a:endParaRPr lang="en-GB" sz="1800" dirty="0"/>
          </a:p>
          <a:p>
            <a:pPr algn="ctr"/>
            <a:r>
              <a:rPr lang="en-GB" sz="1800" dirty="0" smtClean="0"/>
              <a:t>Requests</a:t>
            </a:r>
            <a:endParaRPr lang="en-GB" sz="1800" dirty="0"/>
          </a:p>
        </p:txBody>
      </p:sp>
      <p:sp>
        <p:nvSpPr>
          <p:cNvPr id="28685" name="Line 13"/>
          <p:cNvSpPr>
            <a:spLocks noChangeShapeType="1"/>
          </p:cNvSpPr>
          <p:nvPr/>
        </p:nvSpPr>
        <p:spPr bwMode="auto">
          <a:xfrm flipV="1">
            <a:off x="5580063" y="3375009"/>
            <a:ext cx="0" cy="2665412"/>
          </a:xfrm>
          <a:prstGeom prst="line">
            <a:avLst/>
          </a:prstGeom>
          <a:noFill/>
          <a:ln w="9525">
            <a:solidFill>
              <a:schemeClr val="tx1"/>
            </a:solidFill>
            <a:prstDash val="lgDashDot"/>
            <a:round/>
            <a:headEnd/>
            <a:tailEnd/>
          </a:ln>
        </p:spPr>
        <p:txBody>
          <a:bodyPr/>
          <a:lstStyle/>
          <a:p>
            <a:endParaRPr lang="fr-FR"/>
          </a:p>
        </p:txBody>
      </p:sp>
      <p:sp>
        <p:nvSpPr>
          <p:cNvPr id="28686" name="Text Box 14"/>
          <p:cNvSpPr txBox="1">
            <a:spLocks noChangeArrowheads="1"/>
          </p:cNvSpPr>
          <p:nvPr/>
        </p:nvSpPr>
        <p:spPr bwMode="auto">
          <a:xfrm rot="10800000">
            <a:off x="177949" y="4496462"/>
            <a:ext cx="461665" cy="1567096"/>
          </a:xfrm>
          <a:prstGeom prst="rect">
            <a:avLst/>
          </a:prstGeom>
          <a:noFill/>
          <a:ln w="9525">
            <a:noFill/>
            <a:miter lim="800000"/>
            <a:headEnd/>
            <a:tailEnd/>
          </a:ln>
        </p:spPr>
        <p:txBody>
          <a:bodyPr vert="eaVert" wrap="none">
            <a:spAutoFit/>
          </a:bodyPr>
          <a:lstStyle/>
          <a:p>
            <a:r>
              <a:rPr lang="en-GB" sz="1800" dirty="0" smtClean="0"/>
              <a:t>MES solutions</a:t>
            </a:r>
            <a:endParaRPr lang="en-GB" sz="1800" dirty="0"/>
          </a:p>
        </p:txBody>
      </p:sp>
      <p:sp>
        <p:nvSpPr>
          <p:cNvPr id="28687" name="Text Box 15"/>
          <p:cNvSpPr txBox="1">
            <a:spLocks noChangeArrowheads="1"/>
          </p:cNvSpPr>
          <p:nvPr/>
        </p:nvSpPr>
        <p:spPr bwMode="auto">
          <a:xfrm rot="10800000">
            <a:off x="8682367" y="4992422"/>
            <a:ext cx="461665" cy="1079783"/>
          </a:xfrm>
          <a:prstGeom prst="rect">
            <a:avLst/>
          </a:prstGeom>
          <a:noFill/>
          <a:ln w="9525">
            <a:noFill/>
            <a:miter lim="800000"/>
            <a:headEnd/>
            <a:tailEnd/>
          </a:ln>
        </p:spPr>
        <p:txBody>
          <a:bodyPr vert="eaVert" wrap="none">
            <a:spAutoFit/>
          </a:bodyPr>
          <a:lstStyle/>
          <a:p>
            <a:r>
              <a:rPr lang="en-GB" sz="1800" dirty="0" smtClean="0"/>
              <a:t>Optimizer</a:t>
            </a:r>
            <a:endParaRPr lang="en-GB" sz="1800" dirty="0"/>
          </a:p>
        </p:txBody>
      </p:sp>
      <p:sp>
        <p:nvSpPr>
          <p:cNvPr id="28689" name="Rectangle 17"/>
          <p:cNvSpPr>
            <a:spLocks noChangeArrowheads="1"/>
          </p:cNvSpPr>
          <p:nvPr/>
        </p:nvSpPr>
        <p:spPr bwMode="auto">
          <a:xfrm>
            <a:off x="3636963" y="1142984"/>
            <a:ext cx="1222375" cy="936625"/>
          </a:xfrm>
          <a:prstGeom prst="rect">
            <a:avLst/>
          </a:prstGeom>
          <a:solidFill>
            <a:srgbClr val="CCFFFF"/>
          </a:solidFill>
          <a:ln w="9525">
            <a:solidFill>
              <a:schemeClr val="tx1"/>
            </a:solidFill>
            <a:miter lim="800000"/>
            <a:headEnd/>
            <a:tailEnd/>
          </a:ln>
        </p:spPr>
        <p:txBody>
          <a:bodyPr wrap="none" anchor="ctr"/>
          <a:lstStyle/>
          <a:p>
            <a:pPr algn="ctr"/>
            <a:r>
              <a:rPr lang="en-GB" sz="1800"/>
              <a:t>Manage</a:t>
            </a:r>
          </a:p>
          <a:p>
            <a:pPr algn="ctr"/>
            <a:r>
              <a:rPr lang="en-GB" sz="1800"/>
              <a:t>Material</a:t>
            </a:r>
          </a:p>
        </p:txBody>
      </p:sp>
      <p:cxnSp>
        <p:nvCxnSpPr>
          <p:cNvPr id="33" name="Connecteur droit avec flèche 32"/>
          <p:cNvCxnSpPr/>
          <p:nvPr/>
        </p:nvCxnSpPr>
        <p:spPr bwMode="auto">
          <a:xfrm rot="10800000">
            <a:off x="4572000" y="5356237"/>
            <a:ext cx="2786082" cy="1588"/>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7" name="Connecteur droit avec flèche 36"/>
          <p:cNvCxnSpPr/>
          <p:nvPr/>
        </p:nvCxnSpPr>
        <p:spPr bwMode="auto">
          <a:xfrm rot="16200000" flipH="1">
            <a:off x="2822560" y="3465510"/>
            <a:ext cx="2778152" cy="6347"/>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45" name="Connecteur droit avec flèche 44"/>
          <p:cNvCxnSpPr/>
          <p:nvPr/>
        </p:nvCxnSpPr>
        <p:spPr bwMode="auto">
          <a:xfrm rot="5400000" flipH="1">
            <a:off x="893734" y="3457581"/>
            <a:ext cx="2778152" cy="6347"/>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262182"/>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31747" name="Rectangle 3"/>
          <p:cNvSpPr>
            <a:spLocks noGrp="1" noChangeArrowheads="1"/>
          </p:cNvSpPr>
          <p:nvPr>
            <p:ph type="title"/>
          </p:nvPr>
        </p:nvSpPr>
        <p:spPr/>
        <p:txBody>
          <a:bodyPr/>
          <a:lstStyle/>
          <a:p>
            <a:pPr eaLnBrk="1" hangingPunct="1"/>
            <a:r>
              <a:rPr lang="en-GB" smtClean="0"/>
              <a:t>Agenda</a:t>
            </a:r>
          </a:p>
        </p:txBody>
      </p:sp>
      <p:sp>
        <p:nvSpPr>
          <p:cNvPr id="31748" name="Rectangle 4"/>
          <p:cNvSpPr>
            <a:spLocks noGrp="1" noChangeArrowheads="1"/>
          </p:cNvSpPr>
          <p:nvPr>
            <p:ph idx="1"/>
          </p:nvPr>
        </p:nvSpPr>
        <p:spPr/>
        <p:txBody>
          <a:bodyPr/>
          <a:lstStyle/>
          <a:p>
            <a:r>
              <a:rPr lang="en-GB" dirty="0" smtClean="0"/>
              <a:t>Introduction</a:t>
            </a:r>
          </a:p>
          <a:p>
            <a:r>
              <a:rPr lang="en-GB" dirty="0" smtClean="0"/>
              <a:t>Methodology overview</a:t>
            </a:r>
          </a:p>
          <a:p>
            <a:r>
              <a:rPr lang="en-GB" dirty="0" smtClean="0"/>
              <a:t>Business Processes</a:t>
            </a:r>
          </a:p>
          <a:p>
            <a:r>
              <a:rPr lang="en-GB" dirty="0" smtClean="0"/>
              <a:t>Transactions</a:t>
            </a:r>
          </a:p>
          <a:p>
            <a:r>
              <a:rPr lang="en-GB" dirty="0" smtClean="0"/>
              <a:t>Messages</a:t>
            </a:r>
          </a:p>
          <a:p>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dirty="0" smtClean="0"/>
              <a:t>B1: Process Order Optimization</a:t>
            </a:r>
          </a:p>
        </p:txBody>
      </p:sp>
      <p:sp>
        <p:nvSpPr>
          <p:cNvPr id="31" name="Espace réservé du pied de page 30"/>
          <p:cNvSpPr>
            <a:spLocks noGrp="1"/>
          </p:cNvSpPr>
          <p:nvPr>
            <p:ph type="ftr" sz="quarter" idx="10"/>
          </p:nvPr>
        </p:nvSpPr>
        <p:spPr/>
        <p:txBody>
          <a:bodyPr/>
          <a:lstStyle/>
          <a:p>
            <a:pPr>
              <a:defRPr/>
            </a:pPr>
            <a:r>
              <a:rPr lang="en-GB" smtClean="0"/>
              <a:t>5_14_ISA8895_Interoperability_B2O_Methodology</a:t>
            </a:r>
            <a:endParaRPr lang="en-GB"/>
          </a:p>
        </p:txBody>
      </p:sp>
      <p:sp>
        <p:nvSpPr>
          <p:cNvPr id="30" name="Espace réservé du numéro de diapositive 29"/>
          <p:cNvSpPr>
            <a:spLocks noGrp="1"/>
          </p:cNvSpPr>
          <p:nvPr>
            <p:ph type="sldNum" sz="quarter" idx="11"/>
          </p:nvPr>
        </p:nvSpPr>
        <p:spPr/>
        <p:txBody>
          <a:bodyPr/>
          <a:lstStyle/>
          <a:p>
            <a:pPr>
              <a:defRPr/>
            </a:pPr>
            <a:fld id="{3E9D34F2-6B03-4B5D-92B2-C4245B402685}" type="slidenum">
              <a:rPr lang="en-GB" smtClean="0"/>
              <a:pPr>
                <a:defRPr/>
              </a:pPr>
              <a:t>25</a:t>
            </a:fld>
            <a:endParaRPr lang="en-GB"/>
          </a:p>
        </p:txBody>
      </p:sp>
      <p:sp>
        <p:nvSpPr>
          <p:cNvPr id="28675" name="Line 3"/>
          <p:cNvSpPr>
            <a:spLocks noChangeShapeType="1"/>
          </p:cNvSpPr>
          <p:nvPr/>
        </p:nvSpPr>
        <p:spPr bwMode="auto">
          <a:xfrm>
            <a:off x="0" y="3376596"/>
            <a:ext cx="9144000" cy="0"/>
          </a:xfrm>
          <a:prstGeom prst="line">
            <a:avLst/>
          </a:prstGeom>
          <a:noFill/>
          <a:ln w="9525">
            <a:solidFill>
              <a:schemeClr val="tx1"/>
            </a:solidFill>
            <a:prstDash val="lgDashDot"/>
            <a:round/>
            <a:headEnd/>
            <a:tailEnd/>
          </a:ln>
        </p:spPr>
        <p:txBody>
          <a:bodyPr/>
          <a:lstStyle/>
          <a:p>
            <a:endParaRPr lang="fr-FR"/>
          </a:p>
        </p:txBody>
      </p:sp>
      <p:sp>
        <p:nvSpPr>
          <p:cNvPr id="28676" name="Rectangle 4"/>
          <p:cNvSpPr>
            <a:spLocks noChangeArrowheads="1"/>
          </p:cNvSpPr>
          <p:nvPr/>
        </p:nvSpPr>
        <p:spPr bwMode="auto">
          <a:xfrm>
            <a:off x="1116013" y="1142984"/>
            <a:ext cx="2376487" cy="936625"/>
          </a:xfrm>
          <a:prstGeom prst="rect">
            <a:avLst/>
          </a:prstGeom>
          <a:solidFill>
            <a:srgbClr val="CCFFFF"/>
          </a:solidFill>
          <a:ln w="9525">
            <a:solidFill>
              <a:schemeClr val="tx1"/>
            </a:solidFill>
            <a:miter lim="800000"/>
            <a:headEnd/>
            <a:tailEnd/>
          </a:ln>
        </p:spPr>
        <p:txBody>
          <a:bodyPr wrap="none" anchor="ctr"/>
          <a:lstStyle/>
          <a:p>
            <a:pPr algn="ctr"/>
            <a:r>
              <a:rPr lang="en-GB" sz="1800" dirty="0"/>
              <a:t>Create / Release </a:t>
            </a:r>
          </a:p>
          <a:p>
            <a:pPr algn="ctr"/>
            <a:r>
              <a:rPr lang="en-GB" sz="1800" dirty="0" smtClean="0"/>
              <a:t>Production Requests</a:t>
            </a:r>
            <a:endParaRPr lang="en-GB" sz="1800" dirty="0"/>
          </a:p>
        </p:txBody>
      </p:sp>
      <p:sp>
        <p:nvSpPr>
          <p:cNvPr id="28677" name="Rectangle 5"/>
          <p:cNvSpPr>
            <a:spLocks noChangeArrowheads="1"/>
          </p:cNvSpPr>
          <p:nvPr/>
        </p:nvSpPr>
        <p:spPr bwMode="auto">
          <a:xfrm>
            <a:off x="1187451" y="4887896"/>
            <a:ext cx="3384549" cy="936625"/>
          </a:xfrm>
          <a:prstGeom prst="rect">
            <a:avLst/>
          </a:prstGeom>
          <a:solidFill>
            <a:srgbClr val="99CCFF"/>
          </a:solidFill>
          <a:ln w="9525">
            <a:solidFill>
              <a:schemeClr val="tx1"/>
            </a:solidFill>
            <a:miter lim="800000"/>
            <a:headEnd/>
            <a:tailEnd/>
          </a:ln>
        </p:spPr>
        <p:txBody>
          <a:bodyPr wrap="none" anchor="ctr"/>
          <a:lstStyle/>
          <a:p>
            <a:pPr algn="ctr"/>
            <a:r>
              <a:rPr lang="en-GB" sz="1800" dirty="0"/>
              <a:t>Execute </a:t>
            </a:r>
          </a:p>
          <a:p>
            <a:pPr algn="ctr"/>
            <a:r>
              <a:rPr lang="en-GB" sz="1800" dirty="0" smtClean="0"/>
              <a:t>Production Requests</a:t>
            </a:r>
            <a:endParaRPr lang="en-GB" sz="1800" dirty="0"/>
          </a:p>
        </p:txBody>
      </p:sp>
      <p:sp>
        <p:nvSpPr>
          <p:cNvPr id="28678" name="Text Box 6"/>
          <p:cNvSpPr txBox="1">
            <a:spLocks noChangeArrowheads="1"/>
          </p:cNvSpPr>
          <p:nvPr/>
        </p:nvSpPr>
        <p:spPr bwMode="auto">
          <a:xfrm rot="10800000">
            <a:off x="250974" y="1316773"/>
            <a:ext cx="461665" cy="566822"/>
          </a:xfrm>
          <a:prstGeom prst="rect">
            <a:avLst/>
          </a:prstGeom>
          <a:noFill/>
          <a:ln w="9525">
            <a:noFill/>
            <a:miter lim="800000"/>
            <a:headEnd/>
            <a:tailEnd/>
          </a:ln>
        </p:spPr>
        <p:txBody>
          <a:bodyPr vert="eaVert" wrap="none">
            <a:spAutoFit/>
          </a:bodyPr>
          <a:lstStyle/>
          <a:p>
            <a:r>
              <a:rPr lang="en-GB" sz="1800" dirty="0" smtClean="0"/>
              <a:t>ERP</a:t>
            </a:r>
            <a:endParaRPr lang="en-GB" sz="1800" dirty="0"/>
          </a:p>
        </p:txBody>
      </p:sp>
      <p:sp>
        <p:nvSpPr>
          <p:cNvPr id="28681" name="Text Box 9"/>
          <p:cNvSpPr txBox="1">
            <a:spLocks noChangeArrowheads="1"/>
          </p:cNvSpPr>
          <p:nvPr/>
        </p:nvSpPr>
        <p:spPr bwMode="auto">
          <a:xfrm rot="10800000">
            <a:off x="1227107" y="2242398"/>
            <a:ext cx="400110" cy="2461571"/>
          </a:xfrm>
          <a:prstGeom prst="rect">
            <a:avLst/>
          </a:prstGeom>
          <a:noFill/>
          <a:ln w="9525">
            <a:noFill/>
            <a:miter lim="800000"/>
            <a:headEnd/>
            <a:tailEnd/>
          </a:ln>
        </p:spPr>
        <p:txBody>
          <a:bodyPr vert="eaVert" wrap="none">
            <a:spAutoFit/>
          </a:bodyPr>
          <a:lstStyle/>
          <a:p>
            <a:r>
              <a:rPr lang="en-GB" sz="1400" dirty="0"/>
              <a:t>Planned </a:t>
            </a:r>
            <a:r>
              <a:rPr lang="en-GB" sz="1400" dirty="0" smtClean="0"/>
              <a:t>Production Requests</a:t>
            </a:r>
            <a:endParaRPr lang="en-GB" sz="1400" dirty="0"/>
          </a:p>
        </p:txBody>
      </p:sp>
      <p:sp>
        <p:nvSpPr>
          <p:cNvPr id="28682" name="Text Box 10"/>
          <p:cNvSpPr txBox="1">
            <a:spLocks noChangeArrowheads="1"/>
          </p:cNvSpPr>
          <p:nvPr/>
        </p:nvSpPr>
        <p:spPr bwMode="auto">
          <a:xfrm rot="10800000">
            <a:off x="1944657" y="2178173"/>
            <a:ext cx="400110" cy="2551339"/>
          </a:xfrm>
          <a:prstGeom prst="rect">
            <a:avLst/>
          </a:prstGeom>
          <a:noFill/>
          <a:ln w="9525">
            <a:noFill/>
            <a:miter lim="800000"/>
            <a:headEnd/>
            <a:tailEnd/>
          </a:ln>
        </p:spPr>
        <p:txBody>
          <a:bodyPr vert="eaVert" wrap="none">
            <a:spAutoFit/>
          </a:bodyPr>
          <a:lstStyle/>
          <a:p>
            <a:r>
              <a:rPr lang="en-GB" sz="1400" dirty="0"/>
              <a:t>Executed </a:t>
            </a:r>
            <a:r>
              <a:rPr lang="en-GB" sz="1400" dirty="0" smtClean="0"/>
              <a:t>Production Requests</a:t>
            </a:r>
            <a:endParaRPr lang="en-GB" sz="1400" dirty="0"/>
          </a:p>
        </p:txBody>
      </p:sp>
      <p:sp>
        <p:nvSpPr>
          <p:cNvPr id="28683" name="AutoShape 11"/>
          <p:cNvSpPr>
            <a:spLocks/>
          </p:cNvSpPr>
          <p:nvPr/>
        </p:nvSpPr>
        <p:spPr bwMode="auto">
          <a:xfrm>
            <a:off x="5500694" y="4456122"/>
            <a:ext cx="914400" cy="330200"/>
          </a:xfrm>
          <a:prstGeom prst="accentCallout1">
            <a:avLst>
              <a:gd name="adj1" fmla="val 34616"/>
              <a:gd name="adj2" fmla="val 108333"/>
              <a:gd name="adj3" fmla="val 183653"/>
              <a:gd name="adj4" fmla="val 158162"/>
            </a:avLst>
          </a:prstGeom>
          <a:noFill/>
          <a:ln w="9525">
            <a:solidFill>
              <a:schemeClr val="tx1"/>
            </a:solidFill>
            <a:miter lim="800000"/>
            <a:headEnd/>
            <a:tailEnd/>
          </a:ln>
        </p:spPr>
        <p:txBody>
          <a:bodyPr/>
          <a:lstStyle/>
          <a:p>
            <a:pPr algn="r"/>
            <a:r>
              <a:rPr lang="en-GB" sz="1800"/>
              <a:t>T5</a:t>
            </a:r>
          </a:p>
        </p:txBody>
      </p:sp>
      <p:sp>
        <p:nvSpPr>
          <p:cNvPr id="28684" name="Rectangle 12"/>
          <p:cNvSpPr>
            <a:spLocks noChangeArrowheads="1"/>
          </p:cNvSpPr>
          <p:nvPr/>
        </p:nvSpPr>
        <p:spPr bwMode="auto">
          <a:xfrm>
            <a:off x="7380288" y="4887896"/>
            <a:ext cx="1223962" cy="936625"/>
          </a:xfrm>
          <a:prstGeom prst="rect">
            <a:avLst/>
          </a:prstGeom>
          <a:solidFill>
            <a:srgbClr val="99CCFF"/>
          </a:solidFill>
          <a:ln w="9525">
            <a:solidFill>
              <a:schemeClr val="tx1"/>
            </a:solidFill>
            <a:miter lim="800000"/>
            <a:headEnd/>
            <a:tailEnd/>
          </a:ln>
        </p:spPr>
        <p:txBody>
          <a:bodyPr wrap="none" anchor="ctr"/>
          <a:lstStyle/>
          <a:p>
            <a:pPr algn="ctr"/>
            <a:r>
              <a:rPr lang="en-GB" sz="1800" dirty="0"/>
              <a:t>Optimize </a:t>
            </a:r>
          </a:p>
          <a:p>
            <a:pPr algn="ctr"/>
            <a:r>
              <a:rPr lang="en-GB" sz="1800" dirty="0" smtClean="0"/>
              <a:t>Production</a:t>
            </a:r>
            <a:endParaRPr lang="en-GB" sz="1800" dirty="0"/>
          </a:p>
          <a:p>
            <a:pPr algn="ctr"/>
            <a:r>
              <a:rPr lang="en-GB" sz="1800" dirty="0" smtClean="0"/>
              <a:t>Requests</a:t>
            </a:r>
            <a:endParaRPr lang="en-GB" sz="1800" dirty="0"/>
          </a:p>
        </p:txBody>
      </p:sp>
      <p:sp>
        <p:nvSpPr>
          <p:cNvPr id="28685" name="Line 13"/>
          <p:cNvSpPr>
            <a:spLocks noChangeShapeType="1"/>
          </p:cNvSpPr>
          <p:nvPr/>
        </p:nvSpPr>
        <p:spPr bwMode="auto">
          <a:xfrm flipV="1">
            <a:off x="5580063" y="3375009"/>
            <a:ext cx="0" cy="2665412"/>
          </a:xfrm>
          <a:prstGeom prst="line">
            <a:avLst/>
          </a:prstGeom>
          <a:noFill/>
          <a:ln w="9525">
            <a:solidFill>
              <a:schemeClr val="tx1"/>
            </a:solidFill>
            <a:prstDash val="lgDashDot"/>
            <a:round/>
            <a:headEnd/>
            <a:tailEnd/>
          </a:ln>
        </p:spPr>
        <p:txBody>
          <a:bodyPr/>
          <a:lstStyle/>
          <a:p>
            <a:endParaRPr lang="fr-FR"/>
          </a:p>
        </p:txBody>
      </p:sp>
      <p:sp>
        <p:nvSpPr>
          <p:cNvPr id="28686" name="Text Box 14"/>
          <p:cNvSpPr txBox="1">
            <a:spLocks noChangeArrowheads="1"/>
          </p:cNvSpPr>
          <p:nvPr/>
        </p:nvSpPr>
        <p:spPr bwMode="auto">
          <a:xfrm rot="10800000">
            <a:off x="177949" y="4496462"/>
            <a:ext cx="461665" cy="1567096"/>
          </a:xfrm>
          <a:prstGeom prst="rect">
            <a:avLst/>
          </a:prstGeom>
          <a:noFill/>
          <a:ln w="9525">
            <a:noFill/>
            <a:miter lim="800000"/>
            <a:headEnd/>
            <a:tailEnd/>
          </a:ln>
        </p:spPr>
        <p:txBody>
          <a:bodyPr vert="eaVert" wrap="none">
            <a:spAutoFit/>
          </a:bodyPr>
          <a:lstStyle/>
          <a:p>
            <a:r>
              <a:rPr lang="en-GB" sz="1800" dirty="0" smtClean="0"/>
              <a:t>MES solutions</a:t>
            </a:r>
            <a:endParaRPr lang="en-GB" sz="1800" dirty="0"/>
          </a:p>
        </p:txBody>
      </p:sp>
      <p:sp>
        <p:nvSpPr>
          <p:cNvPr id="28687" name="Text Box 15"/>
          <p:cNvSpPr txBox="1">
            <a:spLocks noChangeArrowheads="1"/>
          </p:cNvSpPr>
          <p:nvPr/>
        </p:nvSpPr>
        <p:spPr bwMode="auto">
          <a:xfrm rot="10800000">
            <a:off x="8682367" y="4992422"/>
            <a:ext cx="461665" cy="1079783"/>
          </a:xfrm>
          <a:prstGeom prst="rect">
            <a:avLst/>
          </a:prstGeom>
          <a:noFill/>
          <a:ln w="9525">
            <a:noFill/>
            <a:miter lim="800000"/>
            <a:headEnd/>
            <a:tailEnd/>
          </a:ln>
        </p:spPr>
        <p:txBody>
          <a:bodyPr vert="eaVert" wrap="none">
            <a:spAutoFit/>
          </a:bodyPr>
          <a:lstStyle/>
          <a:p>
            <a:r>
              <a:rPr lang="en-GB" sz="1800" dirty="0" smtClean="0"/>
              <a:t>Optimizer</a:t>
            </a:r>
            <a:endParaRPr lang="en-GB" sz="1800" dirty="0"/>
          </a:p>
        </p:txBody>
      </p:sp>
      <p:sp>
        <p:nvSpPr>
          <p:cNvPr id="28688" name="Text Box 16"/>
          <p:cNvSpPr txBox="1">
            <a:spLocks noChangeArrowheads="1"/>
          </p:cNvSpPr>
          <p:nvPr/>
        </p:nvSpPr>
        <p:spPr bwMode="auto">
          <a:xfrm rot="-5400000">
            <a:off x="5921344" y="3873084"/>
            <a:ext cx="400110" cy="2610651"/>
          </a:xfrm>
          <a:prstGeom prst="rect">
            <a:avLst/>
          </a:prstGeom>
          <a:noFill/>
          <a:ln w="9525">
            <a:noFill/>
            <a:miter lim="800000"/>
            <a:headEnd/>
            <a:tailEnd/>
          </a:ln>
        </p:spPr>
        <p:txBody>
          <a:bodyPr vert="eaVert" wrap="none">
            <a:spAutoFit/>
          </a:bodyPr>
          <a:lstStyle/>
          <a:p>
            <a:r>
              <a:rPr lang="en-GB" sz="1400" dirty="0"/>
              <a:t>Optimized </a:t>
            </a:r>
            <a:r>
              <a:rPr lang="en-GB" sz="1400" dirty="0" smtClean="0"/>
              <a:t>Production Requests</a:t>
            </a:r>
            <a:endParaRPr lang="en-GB" sz="1400" dirty="0"/>
          </a:p>
        </p:txBody>
      </p:sp>
      <p:sp>
        <p:nvSpPr>
          <p:cNvPr id="28689" name="Rectangle 17"/>
          <p:cNvSpPr>
            <a:spLocks noChangeArrowheads="1"/>
          </p:cNvSpPr>
          <p:nvPr/>
        </p:nvSpPr>
        <p:spPr bwMode="auto">
          <a:xfrm>
            <a:off x="3636963" y="1142984"/>
            <a:ext cx="1222375" cy="936625"/>
          </a:xfrm>
          <a:prstGeom prst="rect">
            <a:avLst/>
          </a:prstGeom>
          <a:solidFill>
            <a:srgbClr val="CCFFFF"/>
          </a:solidFill>
          <a:ln w="9525">
            <a:solidFill>
              <a:schemeClr val="tx1"/>
            </a:solidFill>
            <a:miter lim="800000"/>
            <a:headEnd/>
            <a:tailEnd/>
          </a:ln>
        </p:spPr>
        <p:txBody>
          <a:bodyPr wrap="none" anchor="ctr"/>
          <a:lstStyle/>
          <a:p>
            <a:pPr algn="ctr"/>
            <a:r>
              <a:rPr lang="en-GB" sz="1800"/>
              <a:t>Manage</a:t>
            </a:r>
          </a:p>
          <a:p>
            <a:pPr algn="ctr"/>
            <a:r>
              <a:rPr lang="en-GB" sz="1800"/>
              <a:t>Material</a:t>
            </a:r>
          </a:p>
        </p:txBody>
      </p:sp>
      <p:sp>
        <p:nvSpPr>
          <p:cNvPr id="28691" name="Text Box 19"/>
          <p:cNvSpPr txBox="1">
            <a:spLocks noChangeArrowheads="1"/>
          </p:cNvSpPr>
          <p:nvPr/>
        </p:nvSpPr>
        <p:spPr bwMode="auto">
          <a:xfrm rot="10800000">
            <a:off x="3816320" y="2677156"/>
            <a:ext cx="400110" cy="1573508"/>
          </a:xfrm>
          <a:prstGeom prst="rect">
            <a:avLst/>
          </a:prstGeom>
          <a:noFill/>
          <a:ln w="9525">
            <a:noFill/>
            <a:miter lim="800000"/>
            <a:headEnd/>
            <a:tailEnd/>
          </a:ln>
        </p:spPr>
        <p:txBody>
          <a:bodyPr vert="eaVert" wrap="none">
            <a:spAutoFit/>
          </a:bodyPr>
          <a:lstStyle/>
          <a:p>
            <a:r>
              <a:rPr lang="en-GB" sz="1400" dirty="0"/>
              <a:t>Material </a:t>
            </a:r>
            <a:r>
              <a:rPr lang="en-GB" sz="1400" dirty="0" smtClean="0"/>
              <a:t>properties</a:t>
            </a:r>
            <a:endParaRPr lang="en-GB" sz="1400" dirty="0"/>
          </a:p>
        </p:txBody>
      </p:sp>
      <p:sp>
        <p:nvSpPr>
          <p:cNvPr id="28693" name="Text Box 21"/>
          <p:cNvSpPr txBox="1">
            <a:spLocks noChangeArrowheads="1"/>
          </p:cNvSpPr>
          <p:nvPr/>
        </p:nvSpPr>
        <p:spPr bwMode="auto">
          <a:xfrm rot="10800000">
            <a:off x="2638395" y="2182982"/>
            <a:ext cx="400110" cy="2610651"/>
          </a:xfrm>
          <a:prstGeom prst="rect">
            <a:avLst/>
          </a:prstGeom>
          <a:noFill/>
          <a:ln w="9525">
            <a:noFill/>
            <a:miter lim="800000"/>
            <a:headEnd/>
            <a:tailEnd/>
          </a:ln>
        </p:spPr>
        <p:txBody>
          <a:bodyPr vert="eaVert" wrap="none">
            <a:spAutoFit/>
          </a:bodyPr>
          <a:lstStyle/>
          <a:p>
            <a:r>
              <a:rPr lang="en-GB" sz="1400" dirty="0"/>
              <a:t>Optimized </a:t>
            </a:r>
            <a:r>
              <a:rPr lang="en-GB" sz="1400" dirty="0" smtClean="0"/>
              <a:t>Production Requests</a:t>
            </a:r>
            <a:endParaRPr lang="en-GB" sz="1400" dirty="0"/>
          </a:p>
        </p:txBody>
      </p:sp>
      <p:sp>
        <p:nvSpPr>
          <p:cNvPr id="28694" name="AutoShape 22"/>
          <p:cNvSpPr>
            <a:spLocks/>
          </p:cNvSpPr>
          <p:nvPr/>
        </p:nvSpPr>
        <p:spPr bwMode="auto">
          <a:xfrm>
            <a:off x="4664075" y="3592496"/>
            <a:ext cx="987425" cy="330200"/>
          </a:xfrm>
          <a:prstGeom prst="accentCallout1">
            <a:avLst>
              <a:gd name="adj1" fmla="val 34616"/>
              <a:gd name="adj2" fmla="val -7718"/>
              <a:gd name="adj3" fmla="val -75481"/>
              <a:gd name="adj4" fmla="val -46782"/>
            </a:avLst>
          </a:prstGeom>
          <a:noFill/>
          <a:ln w="9525">
            <a:solidFill>
              <a:schemeClr val="tx1"/>
            </a:solidFill>
            <a:miter lim="800000"/>
            <a:headEnd/>
            <a:tailEnd/>
          </a:ln>
        </p:spPr>
        <p:txBody>
          <a:bodyPr/>
          <a:lstStyle/>
          <a:p>
            <a:r>
              <a:rPr lang="en-GB" sz="1800"/>
              <a:t>T3</a:t>
            </a:r>
          </a:p>
        </p:txBody>
      </p:sp>
      <p:sp>
        <p:nvSpPr>
          <p:cNvPr id="28698" name="Text Box 26"/>
          <p:cNvSpPr txBox="1">
            <a:spLocks noChangeArrowheads="1"/>
          </p:cNvSpPr>
          <p:nvPr/>
        </p:nvSpPr>
        <p:spPr bwMode="auto">
          <a:xfrm rot="-5400000">
            <a:off x="5950713" y="4318778"/>
            <a:ext cx="400110" cy="2430462"/>
          </a:xfrm>
          <a:prstGeom prst="rect">
            <a:avLst/>
          </a:prstGeom>
          <a:noFill/>
          <a:ln w="9525">
            <a:noFill/>
            <a:miter lim="800000"/>
            <a:headEnd/>
            <a:tailEnd/>
          </a:ln>
        </p:spPr>
        <p:txBody>
          <a:bodyPr vert="eaVert">
            <a:spAutoFit/>
          </a:bodyPr>
          <a:lstStyle/>
          <a:p>
            <a:r>
              <a:rPr lang="en-GB" sz="1400" dirty="0"/>
              <a:t>Material </a:t>
            </a:r>
            <a:r>
              <a:rPr lang="en-GB" sz="1400" dirty="0" smtClean="0"/>
              <a:t>Properties</a:t>
            </a:r>
            <a:endParaRPr lang="en-GB" sz="1400" dirty="0"/>
          </a:p>
        </p:txBody>
      </p:sp>
      <p:sp>
        <p:nvSpPr>
          <p:cNvPr id="28699" name="AutoShape 27"/>
          <p:cNvSpPr>
            <a:spLocks/>
          </p:cNvSpPr>
          <p:nvPr/>
        </p:nvSpPr>
        <p:spPr bwMode="auto">
          <a:xfrm>
            <a:off x="3348038" y="3592496"/>
            <a:ext cx="987425" cy="330200"/>
          </a:xfrm>
          <a:prstGeom prst="accentCallout1">
            <a:avLst>
              <a:gd name="adj1" fmla="val 34616"/>
              <a:gd name="adj2" fmla="val -7718"/>
              <a:gd name="adj3" fmla="val -97597"/>
              <a:gd name="adj4" fmla="val -32153"/>
            </a:avLst>
          </a:prstGeom>
          <a:noFill/>
          <a:ln w="9525">
            <a:solidFill>
              <a:schemeClr val="tx1"/>
            </a:solidFill>
            <a:miter lim="800000"/>
            <a:headEnd/>
            <a:tailEnd/>
          </a:ln>
        </p:spPr>
        <p:txBody>
          <a:bodyPr/>
          <a:lstStyle/>
          <a:p>
            <a:r>
              <a:rPr lang="en-GB" sz="1800"/>
              <a:t>T6</a:t>
            </a:r>
          </a:p>
        </p:txBody>
      </p:sp>
      <p:sp>
        <p:nvSpPr>
          <p:cNvPr id="28701" name="AutoShape 29"/>
          <p:cNvSpPr>
            <a:spLocks/>
          </p:cNvSpPr>
          <p:nvPr/>
        </p:nvSpPr>
        <p:spPr bwMode="auto">
          <a:xfrm>
            <a:off x="5435600" y="5715016"/>
            <a:ext cx="914400" cy="330200"/>
          </a:xfrm>
          <a:prstGeom prst="accentCallout1">
            <a:avLst>
              <a:gd name="adj1" fmla="val 34616"/>
              <a:gd name="adj2" fmla="val 108333"/>
              <a:gd name="adj3" fmla="val -23079"/>
              <a:gd name="adj4" fmla="val 171181"/>
            </a:avLst>
          </a:prstGeom>
          <a:noFill/>
          <a:ln w="9525">
            <a:solidFill>
              <a:schemeClr val="tx1"/>
            </a:solidFill>
            <a:miter lim="800000"/>
            <a:headEnd/>
            <a:tailEnd/>
          </a:ln>
        </p:spPr>
        <p:txBody>
          <a:bodyPr/>
          <a:lstStyle/>
          <a:p>
            <a:pPr algn="r"/>
            <a:r>
              <a:rPr lang="en-GB" sz="1800"/>
              <a:t>T4</a:t>
            </a:r>
          </a:p>
        </p:txBody>
      </p:sp>
      <p:cxnSp>
        <p:nvCxnSpPr>
          <p:cNvPr id="33" name="Connecteur droit avec flèche 32"/>
          <p:cNvCxnSpPr/>
          <p:nvPr/>
        </p:nvCxnSpPr>
        <p:spPr bwMode="auto">
          <a:xfrm rot="10800000">
            <a:off x="4572000" y="5072074"/>
            <a:ext cx="2786082" cy="158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34" name="Connecteur droit avec flèche 33"/>
          <p:cNvCxnSpPr/>
          <p:nvPr/>
        </p:nvCxnSpPr>
        <p:spPr bwMode="auto">
          <a:xfrm rot="10800000">
            <a:off x="4572001" y="5643578"/>
            <a:ext cx="2786082" cy="158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37" name="Connecteur droit avec flèche 36"/>
          <p:cNvCxnSpPr/>
          <p:nvPr/>
        </p:nvCxnSpPr>
        <p:spPr bwMode="auto">
          <a:xfrm rot="16200000" flipH="1">
            <a:off x="2822560" y="3465510"/>
            <a:ext cx="2778152" cy="634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4" name="Connecteur droit avec flèche 43"/>
          <p:cNvCxnSpPr/>
          <p:nvPr/>
        </p:nvCxnSpPr>
        <p:spPr bwMode="auto">
          <a:xfrm rot="16200000" flipH="1">
            <a:off x="185701" y="3457580"/>
            <a:ext cx="2778152" cy="634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5" name="Connecteur droit avec flèche 44"/>
          <p:cNvCxnSpPr/>
          <p:nvPr/>
        </p:nvCxnSpPr>
        <p:spPr bwMode="auto">
          <a:xfrm rot="5400000" flipH="1">
            <a:off x="893734" y="3457581"/>
            <a:ext cx="2778152" cy="634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6" name="Connecteur droit avec flèche 45"/>
          <p:cNvCxnSpPr/>
          <p:nvPr/>
        </p:nvCxnSpPr>
        <p:spPr bwMode="auto">
          <a:xfrm rot="5400000" flipH="1">
            <a:off x="1614462" y="3457581"/>
            <a:ext cx="2778152" cy="634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7" name="AutoShape 29"/>
          <p:cNvSpPr>
            <a:spLocks/>
          </p:cNvSpPr>
          <p:nvPr/>
        </p:nvSpPr>
        <p:spPr bwMode="auto">
          <a:xfrm>
            <a:off x="514296" y="4357694"/>
            <a:ext cx="628680" cy="330200"/>
          </a:xfrm>
          <a:prstGeom prst="accentCallout1">
            <a:avLst>
              <a:gd name="adj1" fmla="val 34616"/>
              <a:gd name="adj2" fmla="val 108333"/>
              <a:gd name="adj3" fmla="val -23079"/>
              <a:gd name="adj4" fmla="val 171181"/>
            </a:avLst>
          </a:prstGeom>
          <a:noFill/>
          <a:ln w="9525">
            <a:solidFill>
              <a:schemeClr val="tx1"/>
            </a:solidFill>
            <a:miter lim="800000"/>
            <a:headEnd/>
            <a:tailEnd/>
          </a:ln>
        </p:spPr>
        <p:txBody>
          <a:bodyPr/>
          <a:lstStyle/>
          <a:p>
            <a:pPr algn="r"/>
            <a:r>
              <a:rPr lang="en-GB" sz="1800" dirty="0" smtClean="0"/>
              <a:t>T1</a:t>
            </a:r>
            <a:endParaRPr lang="en-GB" sz="1800" dirty="0"/>
          </a:p>
        </p:txBody>
      </p:sp>
      <p:sp>
        <p:nvSpPr>
          <p:cNvPr id="48" name="AutoShape 29"/>
          <p:cNvSpPr>
            <a:spLocks/>
          </p:cNvSpPr>
          <p:nvPr/>
        </p:nvSpPr>
        <p:spPr bwMode="auto">
          <a:xfrm>
            <a:off x="428596" y="3786190"/>
            <a:ext cx="628680" cy="330200"/>
          </a:xfrm>
          <a:prstGeom prst="accentCallout1">
            <a:avLst>
              <a:gd name="adj1" fmla="val 34616"/>
              <a:gd name="adj2" fmla="val 108333"/>
              <a:gd name="adj3" fmla="val -39965"/>
              <a:gd name="adj4" fmla="val 291797"/>
            </a:avLst>
          </a:prstGeom>
          <a:noFill/>
          <a:ln w="9525">
            <a:solidFill>
              <a:schemeClr val="tx1"/>
            </a:solidFill>
            <a:miter lim="800000"/>
            <a:headEnd/>
            <a:tailEnd/>
          </a:ln>
        </p:spPr>
        <p:txBody>
          <a:bodyPr/>
          <a:lstStyle/>
          <a:p>
            <a:pPr algn="r"/>
            <a:r>
              <a:rPr lang="en-GB" sz="1800" dirty="0" smtClean="0"/>
              <a:t>T2</a:t>
            </a:r>
            <a:endParaRPr lang="en-GB"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dirty="0" smtClean="0"/>
              <a:t>T1: Planned Production Requests ERP-&gt; MES</a:t>
            </a:r>
          </a:p>
        </p:txBody>
      </p:sp>
      <p:sp>
        <p:nvSpPr>
          <p:cNvPr id="50" name="Espace réservé du pied de page 49"/>
          <p:cNvSpPr>
            <a:spLocks noGrp="1"/>
          </p:cNvSpPr>
          <p:nvPr>
            <p:ph type="ftr" sz="quarter" idx="10"/>
          </p:nvPr>
        </p:nvSpPr>
        <p:spPr/>
        <p:txBody>
          <a:bodyPr/>
          <a:lstStyle/>
          <a:p>
            <a:pPr>
              <a:defRPr/>
            </a:pPr>
            <a:r>
              <a:rPr lang="en-GB" smtClean="0"/>
              <a:t>5_14_ISA8895_Interoperability_B2O_Methodology</a:t>
            </a:r>
            <a:endParaRPr lang="en-GB"/>
          </a:p>
        </p:txBody>
      </p:sp>
      <p:sp>
        <p:nvSpPr>
          <p:cNvPr id="49" name="Espace réservé du numéro de diapositive 48"/>
          <p:cNvSpPr>
            <a:spLocks noGrp="1"/>
          </p:cNvSpPr>
          <p:nvPr>
            <p:ph type="sldNum" sz="quarter" idx="11"/>
          </p:nvPr>
        </p:nvSpPr>
        <p:spPr/>
        <p:txBody>
          <a:bodyPr/>
          <a:lstStyle/>
          <a:p>
            <a:pPr>
              <a:defRPr/>
            </a:pPr>
            <a:fld id="{3E9D34F2-6B03-4B5D-92B2-C4245B402685}" type="slidenum">
              <a:rPr lang="en-GB" smtClean="0"/>
              <a:pPr>
                <a:defRPr/>
              </a:pPr>
              <a:t>26</a:t>
            </a:fld>
            <a:endParaRPr lang="en-GB"/>
          </a:p>
        </p:txBody>
      </p:sp>
      <p:sp>
        <p:nvSpPr>
          <p:cNvPr id="33795"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cxnSp>
        <p:nvCxnSpPr>
          <p:cNvPr id="33796" name="AutoShape 17"/>
          <p:cNvCxnSpPr>
            <a:cxnSpLocks noChangeShapeType="1"/>
            <a:stCxn id="33824" idx="1"/>
            <a:endCxn id="33805"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sp>
        <p:nvSpPr>
          <p:cNvPr id="33797" name="Rectangle 20"/>
          <p:cNvSpPr>
            <a:spLocks noChangeArrowheads="1"/>
          </p:cNvSpPr>
          <p:nvPr/>
        </p:nvSpPr>
        <p:spPr bwMode="auto">
          <a:xfrm>
            <a:off x="1493838" y="2027629"/>
            <a:ext cx="4942379" cy="615553"/>
          </a:xfrm>
          <a:prstGeom prst="rect">
            <a:avLst/>
          </a:prstGeom>
          <a:noFill/>
          <a:ln w="9525">
            <a:noFill/>
            <a:miter lim="800000"/>
            <a:headEnd/>
            <a:tailEnd/>
          </a:ln>
        </p:spPr>
        <p:txBody>
          <a:bodyPr wrap="none">
            <a:spAutoFit/>
          </a:bodyPr>
          <a:lstStyle/>
          <a:p>
            <a:pPr lvl="1" eaLnBrk="0" hangingPunct="0"/>
            <a:r>
              <a:rPr lang="en-GB" sz="1800" dirty="0" smtClean="0"/>
              <a:t>M1.1: Send Planned Production Requests</a:t>
            </a:r>
            <a:endParaRPr lang="en-GB" sz="1800" dirty="0"/>
          </a:p>
          <a:p>
            <a:pPr lvl="1" eaLnBrk="0" hangingPunct="0"/>
            <a:r>
              <a:rPr lang="en-GB" sz="1600" b="1" i="1" dirty="0">
                <a:solidFill>
                  <a:srgbClr val="CC3399"/>
                </a:solidFill>
              </a:rPr>
              <a:t>PROCESS</a:t>
            </a:r>
            <a:r>
              <a:rPr lang="en-GB" sz="1600" i="1" dirty="0">
                <a:solidFill>
                  <a:srgbClr val="CC3399"/>
                </a:solidFill>
              </a:rPr>
              <a:t> </a:t>
            </a:r>
            <a:r>
              <a:rPr lang="en-GB" sz="1600" i="1" dirty="0" smtClean="0">
                <a:solidFill>
                  <a:srgbClr val="CC3399"/>
                </a:solidFill>
              </a:rPr>
              <a:t>Operations Schedule</a:t>
            </a:r>
            <a:endParaRPr lang="en-GB" sz="1600" i="1" dirty="0">
              <a:solidFill>
                <a:srgbClr val="CC3399"/>
              </a:solidFill>
            </a:endParaRPr>
          </a:p>
        </p:txBody>
      </p:sp>
      <p:sp>
        <p:nvSpPr>
          <p:cNvPr id="33798" name="Rectangle 24"/>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ERP</a:t>
            </a:r>
            <a:endParaRPr lang="en-GB" sz="1800" dirty="0"/>
          </a:p>
        </p:txBody>
      </p:sp>
      <p:sp>
        <p:nvSpPr>
          <p:cNvPr id="33799" name="Text Box 38"/>
          <p:cNvSpPr txBox="1">
            <a:spLocks noChangeArrowheads="1"/>
          </p:cNvSpPr>
          <p:nvPr/>
        </p:nvSpPr>
        <p:spPr bwMode="auto">
          <a:xfrm>
            <a:off x="3400425" y="1073150"/>
            <a:ext cx="1031875" cy="457200"/>
          </a:xfrm>
          <a:prstGeom prst="rect">
            <a:avLst/>
          </a:prstGeom>
          <a:noFill/>
          <a:ln w="9525">
            <a:noFill/>
            <a:miter lim="800000"/>
            <a:headEnd/>
            <a:tailEnd/>
          </a:ln>
        </p:spPr>
        <p:txBody>
          <a:bodyPr wrap="none">
            <a:spAutoFit/>
          </a:bodyPr>
          <a:lstStyle/>
          <a:p>
            <a:pPr eaLnBrk="0" hangingPunct="0"/>
            <a:r>
              <a:rPr lang="en-GB" sz="2400">
                <a:solidFill>
                  <a:srgbClr val="CC3399"/>
                </a:solidFill>
              </a:rPr>
              <a:t>PUSH</a:t>
            </a:r>
          </a:p>
        </p:txBody>
      </p:sp>
      <p:sp>
        <p:nvSpPr>
          <p:cNvPr id="33800" name="Text Box 39"/>
          <p:cNvSpPr txBox="1">
            <a:spLocks noChangeArrowheads="1"/>
          </p:cNvSpPr>
          <p:nvPr/>
        </p:nvSpPr>
        <p:spPr bwMode="auto">
          <a:xfrm>
            <a:off x="323850" y="5300663"/>
            <a:ext cx="4451350" cy="641350"/>
          </a:xfrm>
          <a:prstGeom prst="rect">
            <a:avLst/>
          </a:prstGeom>
          <a:noFill/>
          <a:ln w="9525">
            <a:noFill/>
            <a:miter lim="800000"/>
            <a:headEnd/>
            <a:tailEnd/>
          </a:ln>
        </p:spPr>
        <p:txBody>
          <a:bodyPr wrap="none">
            <a:spAutoFit/>
          </a:bodyPr>
          <a:lstStyle/>
          <a:p>
            <a:pPr eaLnBrk="0" hangingPunct="0"/>
            <a:r>
              <a:rPr lang="en-GB" sz="1800">
                <a:solidFill>
                  <a:srgbClr val="CC3399"/>
                </a:solidFill>
              </a:rPr>
              <a:t>Note: no confirmation / acknowledgement </a:t>
            </a:r>
          </a:p>
          <a:p>
            <a:pPr eaLnBrk="0" hangingPunct="0"/>
            <a:r>
              <a:rPr lang="en-GB" sz="1800">
                <a:solidFill>
                  <a:srgbClr val="CC3399"/>
                </a:solidFill>
              </a:rPr>
              <a:t>at the application level</a:t>
            </a:r>
          </a:p>
        </p:txBody>
      </p:sp>
      <p:grpSp>
        <p:nvGrpSpPr>
          <p:cNvPr id="33801" name="Group 61"/>
          <p:cNvGrpSpPr>
            <a:grpSpLocks/>
          </p:cNvGrpSpPr>
          <p:nvPr/>
        </p:nvGrpSpPr>
        <p:grpSpPr bwMode="auto">
          <a:xfrm>
            <a:off x="1403350" y="1773238"/>
            <a:ext cx="0" cy="4032250"/>
            <a:chOff x="884" y="1117"/>
            <a:chExt cx="0" cy="2540"/>
          </a:xfrm>
        </p:grpSpPr>
        <p:sp>
          <p:nvSpPr>
            <p:cNvPr id="33822" name="Line 42"/>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3823" name="Line 43"/>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3824" name="Line 44"/>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3825" name="Line 45"/>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3826" name="Line 46"/>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3827" name="Line 47"/>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3828" name="Line 48"/>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3829" name="Line 49"/>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3830" name="Line 50"/>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3831" name="Line 51"/>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3832" name="Line 52"/>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3833" name="Line 53"/>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3834" name="Line 54"/>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3835" name="Line 55"/>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3836" name="Line 56"/>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3837" name="Line 57"/>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3838" name="Line 58"/>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3839" name="Line 59"/>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3840" name="Line 60"/>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3802" name="Group 62"/>
          <p:cNvGrpSpPr>
            <a:grpSpLocks/>
          </p:cNvGrpSpPr>
          <p:nvPr/>
        </p:nvGrpSpPr>
        <p:grpSpPr bwMode="auto">
          <a:xfrm>
            <a:off x="6516688" y="1773238"/>
            <a:ext cx="0" cy="4032250"/>
            <a:chOff x="884" y="1117"/>
            <a:chExt cx="0" cy="2540"/>
          </a:xfrm>
        </p:grpSpPr>
        <p:sp>
          <p:nvSpPr>
            <p:cNvPr id="33803" name="Line 63"/>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3804" name="Line 64"/>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3805" name="Line 65"/>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3806" name="Line 66"/>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3807" name="Line 67"/>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3808" name="Line 68"/>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3809" name="Line 69"/>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3810" name="Line 70"/>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3811" name="Line 71"/>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3812" name="Line 72"/>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3813" name="Line 73"/>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3814" name="Line 74"/>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3815" name="Line 75"/>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3816" name="Line 76"/>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3817" name="Line 77"/>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3818" name="Line 78"/>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3819" name="Line 79"/>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3820" name="Line 80"/>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3821" name="Line 81"/>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smtClean="0"/>
              <a:t>T2: Executed Production Requests MES -&gt; ERP</a:t>
            </a:r>
          </a:p>
        </p:txBody>
      </p:sp>
      <p:sp>
        <p:nvSpPr>
          <p:cNvPr id="50" name="Espace réservé du pied de page 49"/>
          <p:cNvSpPr>
            <a:spLocks noGrp="1"/>
          </p:cNvSpPr>
          <p:nvPr>
            <p:ph type="ftr" sz="quarter" idx="10"/>
          </p:nvPr>
        </p:nvSpPr>
        <p:spPr/>
        <p:txBody>
          <a:bodyPr/>
          <a:lstStyle/>
          <a:p>
            <a:pPr>
              <a:defRPr/>
            </a:pPr>
            <a:r>
              <a:rPr lang="en-GB" smtClean="0"/>
              <a:t>5_14_ISA8895_Interoperability_B2O_Methodology</a:t>
            </a:r>
            <a:endParaRPr lang="en-GB"/>
          </a:p>
        </p:txBody>
      </p:sp>
      <p:sp>
        <p:nvSpPr>
          <p:cNvPr id="49" name="Espace réservé du numéro de diapositive 48"/>
          <p:cNvSpPr>
            <a:spLocks noGrp="1"/>
          </p:cNvSpPr>
          <p:nvPr>
            <p:ph type="sldNum" sz="quarter" idx="11"/>
          </p:nvPr>
        </p:nvSpPr>
        <p:spPr/>
        <p:txBody>
          <a:bodyPr/>
          <a:lstStyle/>
          <a:p>
            <a:pPr>
              <a:defRPr/>
            </a:pPr>
            <a:fld id="{3E9D34F2-6B03-4B5D-92B2-C4245B402685}" type="slidenum">
              <a:rPr lang="en-GB" smtClean="0"/>
              <a:pPr>
                <a:defRPr/>
              </a:pPr>
              <a:t>27</a:t>
            </a:fld>
            <a:endParaRPr lang="en-GB"/>
          </a:p>
        </p:txBody>
      </p:sp>
      <p:sp>
        <p:nvSpPr>
          <p:cNvPr id="34819"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ERP</a:t>
            </a:r>
            <a:endParaRPr lang="en-GB" sz="1800" dirty="0"/>
          </a:p>
        </p:txBody>
      </p:sp>
      <p:cxnSp>
        <p:nvCxnSpPr>
          <p:cNvPr id="34820" name="AutoShape 17"/>
          <p:cNvCxnSpPr>
            <a:cxnSpLocks noChangeShapeType="1"/>
            <a:stCxn id="34848" idx="1"/>
            <a:endCxn id="34829"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sp>
        <p:nvSpPr>
          <p:cNvPr id="34821" name="Rectangle 18"/>
          <p:cNvSpPr>
            <a:spLocks noChangeArrowheads="1"/>
          </p:cNvSpPr>
          <p:nvPr/>
        </p:nvSpPr>
        <p:spPr bwMode="auto">
          <a:xfrm>
            <a:off x="1493838" y="2027629"/>
            <a:ext cx="4147289" cy="615553"/>
          </a:xfrm>
          <a:prstGeom prst="rect">
            <a:avLst/>
          </a:prstGeom>
          <a:noFill/>
          <a:ln w="9525">
            <a:noFill/>
            <a:miter lim="800000"/>
            <a:headEnd/>
            <a:tailEnd/>
          </a:ln>
        </p:spPr>
        <p:txBody>
          <a:bodyPr wrap="none">
            <a:spAutoFit/>
          </a:bodyPr>
          <a:lstStyle/>
          <a:p>
            <a:pPr lvl="1" eaLnBrk="0" hangingPunct="0"/>
            <a:r>
              <a:rPr lang="en-GB" sz="1800" dirty="0" smtClean="0"/>
              <a:t>M2.1 Send Production Responses</a:t>
            </a:r>
            <a:endParaRPr lang="en-GB" sz="1800" dirty="0"/>
          </a:p>
          <a:p>
            <a:pPr lvl="1" eaLnBrk="0" hangingPunct="0"/>
            <a:r>
              <a:rPr lang="en-GB" sz="1600" b="1" i="1" dirty="0">
                <a:solidFill>
                  <a:srgbClr val="CC3399"/>
                </a:solidFill>
              </a:rPr>
              <a:t>PROCESS</a:t>
            </a:r>
            <a:r>
              <a:rPr lang="en-GB" sz="1600" i="1" dirty="0">
                <a:solidFill>
                  <a:srgbClr val="CC3399"/>
                </a:solidFill>
              </a:rPr>
              <a:t> </a:t>
            </a:r>
            <a:r>
              <a:rPr lang="en-GB" sz="1600" i="1" dirty="0" smtClean="0">
                <a:solidFill>
                  <a:srgbClr val="CC3399"/>
                </a:solidFill>
              </a:rPr>
              <a:t>Operations Performance</a:t>
            </a:r>
            <a:endParaRPr lang="en-GB" sz="1600" i="1" dirty="0">
              <a:solidFill>
                <a:srgbClr val="CC3399"/>
              </a:solidFill>
            </a:endParaRPr>
          </a:p>
        </p:txBody>
      </p:sp>
      <p:sp>
        <p:nvSpPr>
          <p:cNvPr id="34822" name="Rectangle 20"/>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sp>
        <p:nvSpPr>
          <p:cNvPr id="34823" name="Text Box 31"/>
          <p:cNvSpPr txBox="1">
            <a:spLocks noChangeArrowheads="1"/>
          </p:cNvSpPr>
          <p:nvPr/>
        </p:nvSpPr>
        <p:spPr bwMode="auto">
          <a:xfrm>
            <a:off x="3400425" y="1073150"/>
            <a:ext cx="1031875" cy="457200"/>
          </a:xfrm>
          <a:prstGeom prst="rect">
            <a:avLst/>
          </a:prstGeom>
          <a:noFill/>
          <a:ln w="9525">
            <a:noFill/>
            <a:miter lim="800000"/>
            <a:headEnd/>
            <a:tailEnd/>
          </a:ln>
        </p:spPr>
        <p:txBody>
          <a:bodyPr wrap="none">
            <a:spAutoFit/>
          </a:bodyPr>
          <a:lstStyle/>
          <a:p>
            <a:pPr eaLnBrk="0" hangingPunct="0"/>
            <a:r>
              <a:rPr lang="en-GB" sz="2400">
                <a:solidFill>
                  <a:srgbClr val="CC3399"/>
                </a:solidFill>
              </a:rPr>
              <a:t>PUSH</a:t>
            </a:r>
          </a:p>
        </p:txBody>
      </p:sp>
      <p:sp>
        <p:nvSpPr>
          <p:cNvPr id="34824" name="Text Box 32"/>
          <p:cNvSpPr txBox="1">
            <a:spLocks noChangeArrowheads="1"/>
          </p:cNvSpPr>
          <p:nvPr/>
        </p:nvSpPr>
        <p:spPr bwMode="auto">
          <a:xfrm>
            <a:off x="323850" y="5300663"/>
            <a:ext cx="4451350" cy="641350"/>
          </a:xfrm>
          <a:prstGeom prst="rect">
            <a:avLst/>
          </a:prstGeom>
          <a:noFill/>
          <a:ln w="9525">
            <a:noFill/>
            <a:miter lim="800000"/>
            <a:headEnd/>
            <a:tailEnd/>
          </a:ln>
        </p:spPr>
        <p:txBody>
          <a:bodyPr wrap="none">
            <a:spAutoFit/>
          </a:bodyPr>
          <a:lstStyle/>
          <a:p>
            <a:pPr eaLnBrk="0" hangingPunct="0"/>
            <a:r>
              <a:rPr lang="en-GB" sz="1800">
                <a:solidFill>
                  <a:srgbClr val="CC3399"/>
                </a:solidFill>
              </a:rPr>
              <a:t>Note: no confirmation / acknowledgement </a:t>
            </a:r>
          </a:p>
          <a:p>
            <a:pPr eaLnBrk="0" hangingPunct="0"/>
            <a:r>
              <a:rPr lang="en-GB" sz="1800">
                <a:solidFill>
                  <a:srgbClr val="CC3399"/>
                </a:solidFill>
              </a:rPr>
              <a:t>at the application level</a:t>
            </a:r>
          </a:p>
        </p:txBody>
      </p:sp>
      <p:grpSp>
        <p:nvGrpSpPr>
          <p:cNvPr id="34825" name="Group 74"/>
          <p:cNvGrpSpPr>
            <a:grpSpLocks/>
          </p:cNvGrpSpPr>
          <p:nvPr/>
        </p:nvGrpSpPr>
        <p:grpSpPr bwMode="auto">
          <a:xfrm>
            <a:off x="1403350" y="1773238"/>
            <a:ext cx="0" cy="4032250"/>
            <a:chOff x="884" y="1117"/>
            <a:chExt cx="0" cy="2540"/>
          </a:xfrm>
        </p:grpSpPr>
        <p:sp>
          <p:nvSpPr>
            <p:cNvPr id="34846" name="Line 75"/>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4847" name="Line 76"/>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4848" name="Line 77"/>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4849" name="Line 78"/>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4850" name="Line 79"/>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4851" name="Line 80"/>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4852" name="Line 81"/>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4853" name="Line 82"/>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4854" name="Line 83"/>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4855" name="Line 84"/>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4856" name="Line 85"/>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4857" name="Line 86"/>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4858" name="Line 87"/>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4859" name="Line 88"/>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4860" name="Line 89"/>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4861" name="Line 90"/>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4862" name="Line 91"/>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4863" name="Line 92"/>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4864" name="Line 93"/>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4826" name="Group 94"/>
          <p:cNvGrpSpPr>
            <a:grpSpLocks/>
          </p:cNvGrpSpPr>
          <p:nvPr/>
        </p:nvGrpSpPr>
        <p:grpSpPr bwMode="auto">
          <a:xfrm>
            <a:off x="6516688" y="1773238"/>
            <a:ext cx="0" cy="4032250"/>
            <a:chOff x="884" y="1117"/>
            <a:chExt cx="0" cy="2540"/>
          </a:xfrm>
        </p:grpSpPr>
        <p:sp>
          <p:nvSpPr>
            <p:cNvPr id="34827" name="Line 95"/>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4828" name="Line 96"/>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4829" name="Line 97"/>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4830" name="Line 98"/>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4831" name="Line 99"/>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4832" name="Line 100"/>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4833" name="Line 101"/>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4834" name="Line 102"/>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4835" name="Line 103"/>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4836" name="Line 104"/>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4837" name="Line 105"/>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4838" name="Line 106"/>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4839" name="Line 107"/>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4840" name="Line 108"/>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4841" name="Line 109"/>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4842" name="Line 110"/>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4843" name="Line 111"/>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4844" name="Line 112"/>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4845" name="Line 113"/>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dirty="0" smtClean="0"/>
              <a:t>T3: Material properties ERP to MES</a:t>
            </a:r>
          </a:p>
        </p:txBody>
      </p:sp>
      <p:sp>
        <p:nvSpPr>
          <p:cNvPr id="51" name="Espace réservé du pied de page 50"/>
          <p:cNvSpPr>
            <a:spLocks noGrp="1"/>
          </p:cNvSpPr>
          <p:nvPr>
            <p:ph type="ftr" sz="quarter" idx="10"/>
          </p:nvPr>
        </p:nvSpPr>
        <p:spPr/>
        <p:txBody>
          <a:bodyPr/>
          <a:lstStyle/>
          <a:p>
            <a:pPr>
              <a:defRPr/>
            </a:pPr>
            <a:r>
              <a:rPr lang="en-GB" smtClean="0"/>
              <a:t>5_14_ISA8895_Interoperability_B2O_Methodology</a:t>
            </a:r>
            <a:endParaRPr lang="en-GB"/>
          </a:p>
        </p:txBody>
      </p:sp>
      <p:sp>
        <p:nvSpPr>
          <p:cNvPr id="50" name="Espace réservé du numéro de diapositive 49"/>
          <p:cNvSpPr>
            <a:spLocks noGrp="1"/>
          </p:cNvSpPr>
          <p:nvPr>
            <p:ph type="sldNum" sz="quarter" idx="11"/>
          </p:nvPr>
        </p:nvSpPr>
        <p:spPr/>
        <p:txBody>
          <a:bodyPr/>
          <a:lstStyle/>
          <a:p>
            <a:pPr>
              <a:defRPr/>
            </a:pPr>
            <a:fld id="{3E9D34F2-6B03-4B5D-92B2-C4245B402685}" type="slidenum">
              <a:rPr lang="en-GB" smtClean="0"/>
              <a:pPr>
                <a:defRPr/>
              </a:pPr>
              <a:t>28</a:t>
            </a:fld>
            <a:endParaRPr lang="en-GB"/>
          </a:p>
        </p:txBody>
      </p:sp>
      <p:sp>
        <p:nvSpPr>
          <p:cNvPr id="35843"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ERP</a:t>
            </a:r>
            <a:endParaRPr lang="en-GB" sz="1800" dirty="0"/>
          </a:p>
        </p:txBody>
      </p:sp>
      <p:cxnSp>
        <p:nvCxnSpPr>
          <p:cNvPr id="35844" name="AutoShape 17"/>
          <p:cNvCxnSpPr>
            <a:cxnSpLocks noChangeShapeType="1"/>
            <a:stCxn id="35854" idx="1"/>
            <a:endCxn id="35873"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cxnSp>
        <p:nvCxnSpPr>
          <p:cNvPr id="35845" name="AutoShape 18"/>
          <p:cNvCxnSpPr>
            <a:cxnSpLocks noChangeShapeType="1"/>
            <a:stCxn id="35878" idx="1"/>
            <a:endCxn id="35859" idx="1"/>
          </p:cNvCxnSpPr>
          <p:nvPr/>
        </p:nvCxnSpPr>
        <p:spPr bwMode="auto">
          <a:xfrm flipH="1">
            <a:off x="1403350" y="3429000"/>
            <a:ext cx="5113338" cy="0"/>
          </a:xfrm>
          <a:prstGeom prst="straightConnector1">
            <a:avLst/>
          </a:prstGeom>
          <a:noFill/>
          <a:ln w="9525">
            <a:solidFill>
              <a:schemeClr val="tx1"/>
            </a:solidFill>
            <a:prstDash val="dash"/>
            <a:round/>
            <a:headEnd/>
            <a:tailEnd type="triangle" w="lg" len="lg"/>
          </a:ln>
        </p:spPr>
      </p:cxnSp>
      <p:sp>
        <p:nvSpPr>
          <p:cNvPr id="35846" name="Rectangle 19"/>
          <p:cNvSpPr>
            <a:spLocks noChangeArrowheads="1"/>
          </p:cNvSpPr>
          <p:nvPr/>
        </p:nvSpPr>
        <p:spPr bwMode="auto">
          <a:xfrm>
            <a:off x="1692275" y="3105150"/>
            <a:ext cx="3762568" cy="615553"/>
          </a:xfrm>
          <a:prstGeom prst="rect">
            <a:avLst/>
          </a:prstGeom>
          <a:noFill/>
          <a:ln w="9525">
            <a:noFill/>
            <a:miter lim="800000"/>
            <a:headEnd/>
            <a:tailEnd/>
          </a:ln>
        </p:spPr>
        <p:txBody>
          <a:bodyPr wrap="none">
            <a:spAutoFit/>
          </a:bodyPr>
          <a:lstStyle/>
          <a:p>
            <a:pPr marL="914400" lvl="1" indent="-457200" eaLnBrk="0" hangingPunct="0"/>
            <a:r>
              <a:rPr lang="en-GB" sz="1800" dirty="0" smtClean="0"/>
              <a:t>M3.2 Send Material Properties</a:t>
            </a:r>
            <a:endParaRPr lang="en-GB" sz="1800" dirty="0"/>
          </a:p>
          <a:p>
            <a:pPr marL="914400" lvl="1" indent="-457200" eaLnBrk="0" hangingPunct="0"/>
            <a:r>
              <a:rPr lang="en-GB" sz="1600" b="1" i="1" dirty="0">
                <a:solidFill>
                  <a:srgbClr val="CC3399"/>
                </a:solidFill>
              </a:rPr>
              <a:t>SHOW</a:t>
            </a:r>
            <a:r>
              <a:rPr lang="en-GB" sz="1600" i="1" dirty="0">
                <a:solidFill>
                  <a:srgbClr val="CC3399"/>
                </a:solidFill>
              </a:rPr>
              <a:t> </a:t>
            </a:r>
            <a:r>
              <a:rPr lang="en-GB" sz="1600" i="1" dirty="0" smtClean="0">
                <a:solidFill>
                  <a:srgbClr val="CC3399"/>
                </a:solidFill>
              </a:rPr>
              <a:t>Material Lot</a:t>
            </a:r>
            <a:endParaRPr lang="en-GB" sz="1600" i="1" dirty="0">
              <a:solidFill>
                <a:srgbClr val="CC3399"/>
              </a:solidFill>
            </a:endParaRPr>
          </a:p>
        </p:txBody>
      </p:sp>
      <p:sp>
        <p:nvSpPr>
          <p:cNvPr id="35847" name="Rectangle 20"/>
          <p:cNvSpPr>
            <a:spLocks noChangeArrowheads="1"/>
          </p:cNvSpPr>
          <p:nvPr/>
        </p:nvSpPr>
        <p:spPr bwMode="auto">
          <a:xfrm>
            <a:off x="1493838" y="2025650"/>
            <a:ext cx="3852337" cy="615553"/>
          </a:xfrm>
          <a:prstGeom prst="rect">
            <a:avLst/>
          </a:prstGeom>
          <a:noFill/>
          <a:ln w="9525">
            <a:noFill/>
            <a:miter lim="800000"/>
            <a:headEnd/>
            <a:tailEnd/>
          </a:ln>
        </p:spPr>
        <p:txBody>
          <a:bodyPr wrap="none">
            <a:spAutoFit/>
          </a:bodyPr>
          <a:lstStyle/>
          <a:p>
            <a:pPr lvl="1" eaLnBrk="0" hangingPunct="0"/>
            <a:r>
              <a:rPr lang="en-GB" sz="1800" dirty="0" smtClean="0"/>
              <a:t>M3.1 Query Material Properties</a:t>
            </a:r>
            <a:endParaRPr lang="en-GB" sz="1800" dirty="0"/>
          </a:p>
          <a:p>
            <a:pPr lvl="1" eaLnBrk="0" hangingPunct="0"/>
            <a:r>
              <a:rPr lang="en-GB" sz="1600" b="1" i="1" dirty="0">
                <a:solidFill>
                  <a:srgbClr val="CC3399"/>
                </a:solidFill>
              </a:rPr>
              <a:t>GET</a:t>
            </a:r>
            <a:r>
              <a:rPr lang="en-GB" sz="1600" i="1" dirty="0">
                <a:solidFill>
                  <a:srgbClr val="CC3399"/>
                </a:solidFill>
              </a:rPr>
              <a:t> </a:t>
            </a:r>
            <a:r>
              <a:rPr lang="en-GB" sz="1600" i="1" dirty="0" smtClean="0">
                <a:solidFill>
                  <a:srgbClr val="CC3399"/>
                </a:solidFill>
              </a:rPr>
              <a:t>Material Lot</a:t>
            </a:r>
            <a:endParaRPr lang="en-GB" sz="1600" i="1" dirty="0">
              <a:solidFill>
                <a:srgbClr val="CC3399"/>
              </a:solidFill>
            </a:endParaRPr>
          </a:p>
        </p:txBody>
      </p:sp>
      <p:sp>
        <p:nvSpPr>
          <p:cNvPr id="35848" name="Rectangle 24"/>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sp>
        <p:nvSpPr>
          <p:cNvPr id="35849" name="Text Box 38"/>
          <p:cNvSpPr txBox="1">
            <a:spLocks noChangeArrowheads="1"/>
          </p:cNvSpPr>
          <p:nvPr/>
        </p:nvSpPr>
        <p:spPr bwMode="auto">
          <a:xfrm>
            <a:off x="3400425" y="1073150"/>
            <a:ext cx="947738" cy="457200"/>
          </a:xfrm>
          <a:prstGeom prst="rect">
            <a:avLst/>
          </a:prstGeom>
          <a:noFill/>
          <a:ln w="9525">
            <a:noFill/>
            <a:miter lim="800000"/>
            <a:headEnd/>
            <a:tailEnd/>
          </a:ln>
        </p:spPr>
        <p:txBody>
          <a:bodyPr wrap="none">
            <a:spAutoFit/>
          </a:bodyPr>
          <a:lstStyle/>
          <a:p>
            <a:pPr eaLnBrk="0" hangingPunct="0"/>
            <a:r>
              <a:rPr lang="en-GB" sz="2400">
                <a:solidFill>
                  <a:srgbClr val="CC3399"/>
                </a:solidFill>
              </a:rPr>
              <a:t>PULL</a:t>
            </a:r>
          </a:p>
        </p:txBody>
      </p:sp>
      <p:grpSp>
        <p:nvGrpSpPr>
          <p:cNvPr id="35850" name="Group 59"/>
          <p:cNvGrpSpPr>
            <a:grpSpLocks/>
          </p:cNvGrpSpPr>
          <p:nvPr/>
        </p:nvGrpSpPr>
        <p:grpSpPr bwMode="auto">
          <a:xfrm>
            <a:off x="6516688" y="1773238"/>
            <a:ext cx="0" cy="4032250"/>
            <a:chOff x="884" y="1117"/>
            <a:chExt cx="0" cy="2540"/>
          </a:xfrm>
        </p:grpSpPr>
        <p:sp>
          <p:nvSpPr>
            <p:cNvPr id="35871" name="Line 60"/>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5872" name="Line 61"/>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5873" name="Line 62"/>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5874" name="Line 63"/>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5875" name="Line 64"/>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5876" name="Line 65"/>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5877" name="Line 66"/>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5878" name="Line 67"/>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5879" name="Line 68"/>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5880" name="Line 69"/>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5881" name="Line 70"/>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5882" name="Line 71"/>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5883" name="Line 72"/>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5884" name="Line 73"/>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5885" name="Line 74"/>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5886" name="Line 75"/>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5887" name="Line 76"/>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5888" name="Line 77"/>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5889" name="Line 78"/>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5851" name="Group 79"/>
          <p:cNvGrpSpPr>
            <a:grpSpLocks/>
          </p:cNvGrpSpPr>
          <p:nvPr/>
        </p:nvGrpSpPr>
        <p:grpSpPr bwMode="auto">
          <a:xfrm>
            <a:off x="1403350" y="1773238"/>
            <a:ext cx="0" cy="4032250"/>
            <a:chOff x="884" y="1117"/>
            <a:chExt cx="0" cy="2540"/>
          </a:xfrm>
        </p:grpSpPr>
        <p:sp>
          <p:nvSpPr>
            <p:cNvPr id="35852" name="Line 80"/>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5853" name="Line 81"/>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5854" name="Line 82"/>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5855" name="Line 83"/>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5856" name="Line 84"/>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5857" name="Line 85"/>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5858" name="Line 86"/>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5859" name="Line 87"/>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5860" name="Line 88"/>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5861" name="Line 89"/>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5862" name="Line 90"/>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5863" name="Line 91"/>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5864" name="Line 92"/>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5865" name="Line 93"/>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5866" name="Line 94"/>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5867" name="Line 95"/>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5868" name="Line 96"/>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5869" name="Line 97"/>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5870" name="Line 98"/>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smtClean="0"/>
              <a:t>T4: Material properties MES -&gt; Optimizer</a:t>
            </a:r>
          </a:p>
        </p:txBody>
      </p:sp>
      <p:sp>
        <p:nvSpPr>
          <p:cNvPr id="49" name="Espace réservé du pied de page 48"/>
          <p:cNvSpPr>
            <a:spLocks noGrp="1"/>
          </p:cNvSpPr>
          <p:nvPr>
            <p:ph type="ftr" sz="quarter" idx="10"/>
          </p:nvPr>
        </p:nvSpPr>
        <p:spPr/>
        <p:txBody>
          <a:bodyPr/>
          <a:lstStyle/>
          <a:p>
            <a:pPr>
              <a:defRPr/>
            </a:pPr>
            <a:r>
              <a:rPr lang="en-GB" smtClean="0"/>
              <a:t>5_14_ISA8895_Interoperability_B2O_Methodology</a:t>
            </a:r>
            <a:endParaRPr lang="en-GB"/>
          </a:p>
        </p:txBody>
      </p:sp>
      <p:sp>
        <p:nvSpPr>
          <p:cNvPr id="48" name="Espace réservé du numéro de diapositive 47"/>
          <p:cNvSpPr>
            <a:spLocks noGrp="1"/>
          </p:cNvSpPr>
          <p:nvPr>
            <p:ph type="sldNum" sz="quarter" idx="11"/>
          </p:nvPr>
        </p:nvSpPr>
        <p:spPr/>
        <p:txBody>
          <a:bodyPr/>
          <a:lstStyle/>
          <a:p>
            <a:pPr>
              <a:defRPr/>
            </a:pPr>
            <a:fld id="{3E9D34F2-6B03-4B5D-92B2-C4245B402685}" type="slidenum">
              <a:rPr lang="en-GB" smtClean="0"/>
              <a:pPr>
                <a:defRPr/>
              </a:pPr>
              <a:t>29</a:t>
            </a:fld>
            <a:endParaRPr lang="en-GB"/>
          </a:p>
        </p:txBody>
      </p:sp>
      <p:sp>
        <p:nvSpPr>
          <p:cNvPr id="36867"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Optimizer</a:t>
            </a:r>
            <a:endParaRPr lang="en-GB" sz="1800" dirty="0"/>
          </a:p>
        </p:txBody>
      </p:sp>
      <p:cxnSp>
        <p:nvCxnSpPr>
          <p:cNvPr id="36868" name="AutoShape 17"/>
          <p:cNvCxnSpPr>
            <a:cxnSpLocks noChangeShapeType="1"/>
            <a:endCxn id="36876"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sp>
        <p:nvSpPr>
          <p:cNvPr id="36869" name="Rectangle 20"/>
          <p:cNvSpPr>
            <a:spLocks noChangeArrowheads="1"/>
          </p:cNvSpPr>
          <p:nvPr/>
        </p:nvSpPr>
        <p:spPr bwMode="auto">
          <a:xfrm>
            <a:off x="1493838" y="2025650"/>
            <a:ext cx="3762568" cy="615553"/>
          </a:xfrm>
          <a:prstGeom prst="rect">
            <a:avLst/>
          </a:prstGeom>
          <a:noFill/>
          <a:ln w="9525">
            <a:noFill/>
            <a:miter lim="800000"/>
            <a:headEnd/>
            <a:tailEnd/>
          </a:ln>
        </p:spPr>
        <p:txBody>
          <a:bodyPr wrap="none">
            <a:spAutoFit/>
          </a:bodyPr>
          <a:lstStyle/>
          <a:p>
            <a:pPr lvl="1" eaLnBrk="0" hangingPunct="0"/>
            <a:r>
              <a:rPr lang="en-GB" sz="1800" dirty="0" smtClean="0"/>
              <a:t>M4.1 Send Material Properties</a:t>
            </a:r>
            <a:endParaRPr lang="en-GB" sz="1800" dirty="0"/>
          </a:p>
          <a:p>
            <a:pPr lvl="1" eaLnBrk="0" hangingPunct="0"/>
            <a:r>
              <a:rPr lang="en-GB" sz="1600" b="1" i="1" dirty="0" smtClean="0">
                <a:solidFill>
                  <a:srgbClr val="CC3399"/>
                </a:solidFill>
              </a:rPr>
              <a:t>SYNC </a:t>
            </a:r>
            <a:r>
              <a:rPr lang="en-GB" sz="1600" i="1" dirty="0" smtClean="0">
                <a:solidFill>
                  <a:srgbClr val="CC3399"/>
                </a:solidFill>
              </a:rPr>
              <a:t>Material Lot</a:t>
            </a:r>
            <a:endParaRPr lang="en-GB" sz="1600" i="1" dirty="0">
              <a:solidFill>
                <a:srgbClr val="CC3399"/>
              </a:solidFill>
            </a:endParaRPr>
          </a:p>
        </p:txBody>
      </p:sp>
      <p:sp>
        <p:nvSpPr>
          <p:cNvPr id="36870" name="Rectangle 22"/>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sp>
        <p:nvSpPr>
          <p:cNvPr id="36871" name="Text Box 34"/>
          <p:cNvSpPr txBox="1">
            <a:spLocks noChangeArrowheads="1"/>
          </p:cNvSpPr>
          <p:nvPr/>
        </p:nvSpPr>
        <p:spPr bwMode="auto">
          <a:xfrm>
            <a:off x="3400425" y="1073150"/>
            <a:ext cx="1502334" cy="461665"/>
          </a:xfrm>
          <a:prstGeom prst="rect">
            <a:avLst/>
          </a:prstGeom>
          <a:noFill/>
          <a:ln w="9525">
            <a:noFill/>
            <a:miter lim="800000"/>
            <a:headEnd/>
            <a:tailEnd/>
          </a:ln>
        </p:spPr>
        <p:txBody>
          <a:bodyPr wrap="none">
            <a:spAutoFit/>
          </a:bodyPr>
          <a:lstStyle/>
          <a:p>
            <a:pPr eaLnBrk="0" hangingPunct="0"/>
            <a:r>
              <a:rPr lang="en-GB" sz="2400" dirty="0" smtClean="0">
                <a:solidFill>
                  <a:srgbClr val="CC3399"/>
                </a:solidFill>
              </a:rPr>
              <a:t>PUBLISH</a:t>
            </a:r>
            <a:endParaRPr lang="en-GB" sz="2400" dirty="0">
              <a:solidFill>
                <a:srgbClr val="CC3399"/>
              </a:solidFill>
            </a:endParaRPr>
          </a:p>
        </p:txBody>
      </p:sp>
      <p:grpSp>
        <p:nvGrpSpPr>
          <p:cNvPr id="36872" name="Group 45"/>
          <p:cNvGrpSpPr>
            <a:grpSpLocks/>
          </p:cNvGrpSpPr>
          <p:nvPr/>
        </p:nvGrpSpPr>
        <p:grpSpPr bwMode="auto">
          <a:xfrm>
            <a:off x="1403350" y="1773238"/>
            <a:ext cx="0" cy="4032250"/>
            <a:chOff x="884" y="1117"/>
            <a:chExt cx="0" cy="2540"/>
          </a:xfrm>
        </p:grpSpPr>
        <p:sp>
          <p:nvSpPr>
            <p:cNvPr id="36893" name="Line 46"/>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6894" name="Line 47"/>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6895" name="Line 48"/>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6896" name="Line 49"/>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6897" name="Line 50"/>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6898" name="Line 51"/>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6899" name="Line 52"/>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6900" name="Line 53"/>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6901" name="Line 54"/>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6902" name="Line 55"/>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6903" name="Line 56"/>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6904" name="Line 57"/>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6905" name="Line 58"/>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6906" name="Line 59"/>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6907" name="Line 60"/>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6908" name="Line 61"/>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6909" name="Line 62"/>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6910" name="Line 63"/>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6911" name="Line 64"/>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6873" name="Group 65"/>
          <p:cNvGrpSpPr>
            <a:grpSpLocks/>
          </p:cNvGrpSpPr>
          <p:nvPr/>
        </p:nvGrpSpPr>
        <p:grpSpPr bwMode="auto">
          <a:xfrm>
            <a:off x="6516688" y="1773238"/>
            <a:ext cx="0" cy="4032250"/>
            <a:chOff x="884" y="1117"/>
            <a:chExt cx="0" cy="2540"/>
          </a:xfrm>
        </p:grpSpPr>
        <p:sp>
          <p:nvSpPr>
            <p:cNvPr id="36874" name="Line 66"/>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6875" name="Line 67"/>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6876" name="Line 68"/>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6877" name="Line 69"/>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6878" name="Line 70"/>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6879" name="Line 71"/>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6880" name="Line 72"/>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6881" name="Line 73"/>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6882" name="Line 74"/>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6883" name="Line 75"/>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6884" name="Line 76"/>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6885" name="Line 77"/>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6886" name="Line 78"/>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6887" name="Line 79"/>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6888" name="Line 80"/>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6889" name="Line 81"/>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6890" name="Line 82"/>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6891" name="Line 83"/>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6892" name="Line 84"/>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mtClean="0"/>
              <a:t>Pourquoi des interfaces?</a:t>
            </a:r>
          </a:p>
        </p:txBody>
      </p:sp>
      <p:sp>
        <p:nvSpPr>
          <p:cNvPr id="6147" name="Rectangle 3"/>
          <p:cNvSpPr>
            <a:spLocks noGrp="1" noChangeArrowheads="1"/>
          </p:cNvSpPr>
          <p:nvPr>
            <p:ph idx="1"/>
          </p:nvPr>
        </p:nvSpPr>
        <p:spPr/>
        <p:txBody>
          <a:bodyPr/>
          <a:lstStyle/>
          <a:p>
            <a:pPr eaLnBrk="1" hangingPunct="1"/>
            <a:r>
              <a:rPr lang="fr-FR" smtClean="0"/>
              <a:t>Les systèmes d’information se spécialisent</a:t>
            </a:r>
          </a:p>
          <a:p>
            <a:pPr lvl="1" eaLnBrk="1" hangingPunct="1"/>
            <a:r>
              <a:rPr lang="fr-FR" smtClean="0"/>
              <a:t>Les fonctions de planification avancés APS, de gestion de la relation client ou fournisseurs (CRM, SRM), de gestion du cycle de vie produit (PLM, CAO) sont assurées par des systèmes séparés</a:t>
            </a:r>
          </a:p>
          <a:p>
            <a:pPr eaLnBrk="1" hangingPunct="1"/>
            <a:r>
              <a:rPr lang="fr-FR" smtClean="0"/>
              <a:t>Les processus d’entreprise sont de plus en plus collaboratifs, mettant en jeux des systèmes spécialisés</a:t>
            </a:r>
          </a:p>
          <a:p>
            <a:pPr lvl="1" eaLnBrk="1" hangingPunct="1"/>
            <a:r>
              <a:rPr lang="fr-FR" smtClean="0"/>
              <a:t>Le processus de planification est complexe, il parcourt tous les niveaux décisionnels de l’entreprise jusqu’à l’animation des actionneurs, impliquant une collaboration entre systèmes, de l’ERP jusqu’à l’automatisme en passant par l’ordonnancement</a:t>
            </a:r>
          </a:p>
          <a:p>
            <a:pPr eaLnBrk="1" hangingPunct="1">
              <a:buFont typeface="Arial" charset="0"/>
              <a:buNone/>
            </a:pPr>
            <a:endParaRPr lang="fr-FR" smtClean="0"/>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dirty="0" smtClean="0"/>
              <a:t>T5: Optimized Production Requests MES &lt;-&gt; Optimizer </a:t>
            </a:r>
          </a:p>
        </p:txBody>
      </p:sp>
      <p:sp>
        <p:nvSpPr>
          <p:cNvPr id="51" name="Espace réservé du pied de page 50"/>
          <p:cNvSpPr>
            <a:spLocks noGrp="1"/>
          </p:cNvSpPr>
          <p:nvPr>
            <p:ph type="ftr" sz="quarter" idx="10"/>
          </p:nvPr>
        </p:nvSpPr>
        <p:spPr/>
        <p:txBody>
          <a:bodyPr/>
          <a:lstStyle/>
          <a:p>
            <a:pPr>
              <a:defRPr/>
            </a:pPr>
            <a:r>
              <a:rPr lang="en-GB" smtClean="0"/>
              <a:t>5_14_ISA8895_Interoperability_B2O_Methodology</a:t>
            </a:r>
            <a:endParaRPr lang="en-GB"/>
          </a:p>
        </p:txBody>
      </p:sp>
      <p:sp>
        <p:nvSpPr>
          <p:cNvPr id="50" name="Espace réservé du numéro de diapositive 49"/>
          <p:cNvSpPr>
            <a:spLocks noGrp="1"/>
          </p:cNvSpPr>
          <p:nvPr>
            <p:ph type="sldNum" sz="quarter" idx="11"/>
          </p:nvPr>
        </p:nvSpPr>
        <p:spPr/>
        <p:txBody>
          <a:bodyPr/>
          <a:lstStyle/>
          <a:p>
            <a:pPr>
              <a:defRPr/>
            </a:pPr>
            <a:fld id="{3E9D34F2-6B03-4B5D-92B2-C4245B402685}" type="slidenum">
              <a:rPr lang="en-GB" smtClean="0"/>
              <a:pPr>
                <a:defRPr/>
              </a:pPr>
              <a:t>30</a:t>
            </a:fld>
            <a:endParaRPr lang="en-GB"/>
          </a:p>
        </p:txBody>
      </p:sp>
      <p:sp>
        <p:nvSpPr>
          <p:cNvPr id="37891"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Optimizer</a:t>
            </a:r>
            <a:endParaRPr lang="en-GB" sz="1800" dirty="0"/>
          </a:p>
        </p:txBody>
      </p:sp>
      <p:cxnSp>
        <p:nvCxnSpPr>
          <p:cNvPr id="37892" name="AutoShape 18"/>
          <p:cNvCxnSpPr>
            <a:cxnSpLocks noChangeShapeType="1"/>
            <a:stCxn id="37909" idx="1"/>
            <a:endCxn id="37928" idx="1"/>
          </p:cNvCxnSpPr>
          <p:nvPr/>
        </p:nvCxnSpPr>
        <p:spPr bwMode="auto">
          <a:xfrm flipH="1">
            <a:off x="1403350" y="3860800"/>
            <a:ext cx="5113338" cy="0"/>
          </a:xfrm>
          <a:prstGeom prst="straightConnector1">
            <a:avLst/>
          </a:prstGeom>
          <a:noFill/>
          <a:ln w="9525">
            <a:solidFill>
              <a:schemeClr val="tx1"/>
            </a:solidFill>
            <a:prstDash val="dash"/>
            <a:round/>
            <a:headEnd/>
            <a:tailEnd type="triangle" w="lg" len="lg"/>
          </a:ln>
        </p:spPr>
      </p:cxnSp>
      <p:sp>
        <p:nvSpPr>
          <p:cNvPr id="37893" name="Rectangle 19"/>
          <p:cNvSpPr>
            <a:spLocks noChangeArrowheads="1"/>
          </p:cNvSpPr>
          <p:nvPr/>
        </p:nvSpPr>
        <p:spPr bwMode="auto">
          <a:xfrm>
            <a:off x="1214414" y="3538538"/>
            <a:ext cx="5224507" cy="615553"/>
          </a:xfrm>
          <a:prstGeom prst="rect">
            <a:avLst/>
          </a:prstGeom>
          <a:noFill/>
          <a:ln w="9525">
            <a:noFill/>
            <a:miter lim="800000"/>
            <a:headEnd/>
            <a:tailEnd/>
          </a:ln>
        </p:spPr>
        <p:txBody>
          <a:bodyPr wrap="none">
            <a:spAutoFit/>
          </a:bodyPr>
          <a:lstStyle/>
          <a:p>
            <a:pPr marL="914400" lvl="1" indent="-457200" eaLnBrk="0" hangingPunct="0"/>
            <a:r>
              <a:rPr lang="en-GB" sz="1800" dirty="0" smtClean="0"/>
              <a:t>M5.2 Send Optimized Production Requests</a:t>
            </a:r>
            <a:endParaRPr lang="en-GB" sz="1800" dirty="0"/>
          </a:p>
          <a:p>
            <a:pPr marL="914400" lvl="1" indent="-457200" eaLnBrk="0" hangingPunct="0"/>
            <a:r>
              <a:rPr lang="en-GB" sz="1600" b="1" i="1" dirty="0">
                <a:solidFill>
                  <a:srgbClr val="CC3399"/>
                </a:solidFill>
              </a:rPr>
              <a:t>ACKNOWLEDGE</a:t>
            </a:r>
            <a:r>
              <a:rPr lang="en-GB" sz="1600" i="1" dirty="0">
                <a:solidFill>
                  <a:srgbClr val="CC3399"/>
                </a:solidFill>
              </a:rPr>
              <a:t> </a:t>
            </a:r>
            <a:r>
              <a:rPr lang="en-GB" sz="1600" i="1" dirty="0" smtClean="0">
                <a:solidFill>
                  <a:srgbClr val="CC3399"/>
                </a:solidFill>
              </a:rPr>
              <a:t>Operations Schedule</a:t>
            </a:r>
            <a:endParaRPr lang="en-GB" sz="1600" i="1" dirty="0">
              <a:solidFill>
                <a:srgbClr val="CC3399"/>
              </a:solidFill>
            </a:endParaRPr>
          </a:p>
        </p:txBody>
      </p:sp>
      <p:sp>
        <p:nvSpPr>
          <p:cNvPr id="37894" name="Rectangle 22"/>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sp>
        <p:nvSpPr>
          <p:cNvPr id="37895" name="Text Box 34"/>
          <p:cNvSpPr txBox="1">
            <a:spLocks noChangeArrowheads="1"/>
          </p:cNvSpPr>
          <p:nvPr/>
        </p:nvSpPr>
        <p:spPr bwMode="auto">
          <a:xfrm>
            <a:off x="3400425" y="1073150"/>
            <a:ext cx="1031875" cy="457200"/>
          </a:xfrm>
          <a:prstGeom prst="rect">
            <a:avLst/>
          </a:prstGeom>
          <a:noFill/>
          <a:ln w="9525">
            <a:noFill/>
            <a:miter lim="800000"/>
            <a:headEnd/>
            <a:tailEnd/>
          </a:ln>
        </p:spPr>
        <p:txBody>
          <a:bodyPr wrap="none">
            <a:spAutoFit/>
          </a:bodyPr>
          <a:lstStyle/>
          <a:p>
            <a:pPr eaLnBrk="0" hangingPunct="0"/>
            <a:r>
              <a:rPr lang="en-GB" sz="2400">
                <a:solidFill>
                  <a:srgbClr val="CC3399"/>
                </a:solidFill>
              </a:rPr>
              <a:t>PUSH</a:t>
            </a:r>
          </a:p>
        </p:txBody>
      </p:sp>
      <p:cxnSp>
        <p:nvCxnSpPr>
          <p:cNvPr id="37896" name="AutoShape 35"/>
          <p:cNvCxnSpPr>
            <a:cxnSpLocks noChangeShapeType="1"/>
            <a:stCxn id="37921" idx="1"/>
            <a:endCxn id="37902"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sp>
        <p:nvSpPr>
          <p:cNvPr id="37897" name="Rectangle 36"/>
          <p:cNvSpPr>
            <a:spLocks noChangeArrowheads="1"/>
          </p:cNvSpPr>
          <p:nvPr/>
        </p:nvSpPr>
        <p:spPr bwMode="auto">
          <a:xfrm>
            <a:off x="1485900" y="2025650"/>
            <a:ext cx="4878259" cy="615553"/>
          </a:xfrm>
          <a:prstGeom prst="rect">
            <a:avLst/>
          </a:prstGeom>
          <a:noFill/>
          <a:ln w="9525">
            <a:noFill/>
            <a:miter lim="800000"/>
            <a:headEnd/>
            <a:tailEnd/>
          </a:ln>
        </p:spPr>
        <p:txBody>
          <a:bodyPr wrap="none">
            <a:spAutoFit/>
          </a:bodyPr>
          <a:lstStyle/>
          <a:p>
            <a:pPr lvl="1" eaLnBrk="0" hangingPunct="0"/>
            <a:r>
              <a:rPr lang="en-GB" sz="1800" dirty="0" smtClean="0"/>
              <a:t>M5.1 Send Planned Production Requests</a:t>
            </a:r>
            <a:endParaRPr lang="en-GB" sz="1800" dirty="0"/>
          </a:p>
          <a:p>
            <a:pPr lvl="1" eaLnBrk="0" hangingPunct="0"/>
            <a:r>
              <a:rPr lang="en-GB" sz="1600" b="1" i="1" dirty="0">
                <a:solidFill>
                  <a:srgbClr val="CC3399"/>
                </a:solidFill>
              </a:rPr>
              <a:t>PROCESS</a:t>
            </a:r>
            <a:r>
              <a:rPr lang="en-GB" sz="1600" i="1" dirty="0">
                <a:solidFill>
                  <a:srgbClr val="CC3399"/>
                </a:solidFill>
              </a:rPr>
              <a:t> </a:t>
            </a:r>
            <a:r>
              <a:rPr lang="en-GB" sz="1600" i="1" dirty="0" smtClean="0">
                <a:solidFill>
                  <a:srgbClr val="CC3399"/>
                </a:solidFill>
              </a:rPr>
              <a:t>Operations Schedule</a:t>
            </a:r>
            <a:endParaRPr lang="en-GB" sz="1600" i="1" dirty="0">
              <a:solidFill>
                <a:srgbClr val="CC3399"/>
              </a:solidFill>
            </a:endParaRPr>
          </a:p>
        </p:txBody>
      </p:sp>
      <p:grpSp>
        <p:nvGrpSpPr>
          <p:cNvPr id="37898" name="Group 37"/>
          <p:cNvGrpSpPr>
            <a:grpSpLocks/>
          </p:cNvGrpSpPr>
          <p:nvPr/>
        </p:nvGrpSpPr>
        <p:grpSpPr bwMode="auto">
          <a:xfrm>
            <a:off x="1403350" y="1773238"/>
            <a:ext cx="0" cy="4032250"/>
            <a:chOff x="884" y="1117"/>
            <a:chExt cx="0" cy="2540"/>
          </a:xfrm>
        </p:grpSpPr>
        <p:sp>
          <p:nvSpPr>
            <p:cNvPr id="37919" name="Line 38"/>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7920" name="Line 39"/>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7921" name="Line 40"/>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7922" name="Line 41"/>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7923" name="Line 42"/>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7924" name="Line 43"/>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7925" name="Line 44"/>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7926" name="Line 45"/>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7927" name="Line 46"/>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7928" name="Line 47"/>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7929" name="Line 48"/>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7930" name="Line 49"/>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7931" name="Line 50"/>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7932" name="Line 51"/>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7933" name="Line 52"/>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7934" name="Line 53"/>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7935" name="Line 54"/>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7936" name="Line 55"/>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7937" name="Line 56"/>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7899" name="Group 57"/>
          <p:cNvGrpSpPr>
            <a:grpSpLocks/>
          </p:cNvGrpSpPr>
          <p:nvPr/>
        </p:nvGrpSpPr>
        <p:grpSpPr bwMode="auto">
          <a:xfrm>
            <a:off x="6516688" y="1773238"/>
            <a:ext cx="0" cy="4032250"/>
            <a:chOff x="884" y="1117"/>
            <a:chExt cx="0" cy="2540"/>
          </a:xfrm>
        </p:grpSpPr>
        <p:sp>
          <p:nvSpPr>
            <p:cNvPr id="37900" name="Line 58"/>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7901" name="Line 59"/>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7902" name="Line 60"/>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7903" name="Line 61"/>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7904" name="Line 62"/>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7905" name="Line 63"/>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7906" name="Line 64"/>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7907" name="Line 65"/>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7908" name="Line 66"/>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7909" name="Line 67"/>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7910" name="Line 68"/>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7911" name="Line 69"/>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7912" name="Line 70"/>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7913" name="Line 71"/>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7914" name="Line 72"/>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7915" name="Line 73"/>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7916" name="Line 74"/>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7917" name="Line 75"/>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7918" name="Line 76"/>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dirty="0" smtClean="0"/>
              <a:t>T6: Optimized Production Requests MES -&gt; ERP</a:t>
            </a:r>
          </a:p>
        </p:txBody>
      </p:sp>
      <p:sp>
        <p:nvSpPr>
          <p:cNvPr id="49" name="Espace réservé du pied de page 48"/>
          <p:cNvSpPr>
            <a:spLocks noGrp="1"/>
          </p:cNvSpPr>
          <p:nvPr>
            <p:ph type="ftr" sz="quarter" idx="10"/>
          </p:nvPr>
        </p:nvSpPr>
        <p:spPr/>
        <p:txBody>
          <a:bodyPr/>
          <a:lstStyle/>
          <a:p>
            <a:pPr>
              <a:defRPr/>
            </a:pPr>
            <a:r>
              <a:rPr lang="en-GB" smtClean="0"/>
              <a:t>5_14_ISA8895_Interoperability_B2O_Methodology</a:t>
            </a:r>
            <a:endParaRPr lang="en-GB"/>
          </a:p>
        </p:txBody>
      </p:sp>
      <p:sp>
        <p:nvSpPr>
          <p:cNvPr id="48" name="Espace réservé du numéro de diapositive 47"/>
          <p:cNvSpPr>
            <a:spLocks noGrp="1"/>
          </p:cNvSpPr>
          <p:nvPr>
            <p:ph type="sldNum" sz="quarter" idx="11"/>
          </p:nvPr>
        </p:nvSpPr>
        <p:spPr/>
        <p:txBody>
          <a:bodyPr/>
          <a:lstStyle/>
          <a:p>
            <a:pPr>
              <a:defRPr/>
            </a:pPr>
            <a:fld id="{3E9D34F2-6B03-4B5D-92B2-C4245B402685}" type="slidenum">
              <a:rPr lang="en-GB" smtClean="0"/>
              <a:pPr>
                <a:defRPr/>
              </a:pPr>
              <a:t>31</a:t>
            </a:fld>
            <a:endParaRPr lang="en-GB"/>
          </a:p>
        </p:txBody>
      </p:sp>
      <p:sp>
        <p:nvSpPr>
          <p:cNvPr id="38915" name="Rectangle 4"/>
          <p:cNvSpPr>
            <a:spLocks noChangeArrowheads="1"/>
          </p:cNvSpPr>
          <p:nvPr/>
        </p:nvSpPr>
        <p:spPr bwMode="auto">
          <a:xfrm>
            <a:off x="5726113" y="1341438"/>
            <a:ext cx="1582737"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dirty="0" smtClean="0"/>
              <a:t>ERP</a:t>
            </a:r>
            <a:endParaRPr lang="en-GB" sz="1800" dirty="0"/>
          </a:p>
        </p:txBody>
      </p:sp>
      <p:cxnSp>
        <p:nvCxnSpPr>
          <p:cNvPr id="38916" name="AutoShape 17"/>
          <p:cNvCxnSpPr>
            <a:cxnSpLocks noChangeShapeType="1"/>
            <a:stCxn id="38943" idx="1"/>
            <a:endCxn id="38924" idx="1"/>
          </p:cNvCxnSpPr>
          <p:nvPr/>
        </p:nvCxnSpPr>
        <p:spPr bwMode="auto">
          <a:xfrm>
            <a:off x="1403350" y="2349500"/>
            <a:ext cx="5113338" cy="0"/>
          </a:xfrm>
          <a:prstGeom prst="straightConnector1">
            <a:avLst/>
          </a:prstGeom>
          <a:noFill/>
          <a:ln w="9525">
            <a:solidFill>
              <a:schemeClr val="tx1"/>
            </a:solidFill>
            <a:round/>
            <a:headEnd/>
            <a:tailEnd type="triangle" w="lg" len="lg"/>
          </a:ln>
        </p:spPr>
      </p:cxnSp>
      <p:sp>
        <p:nvSpPr>
          <p:cNvPr id="38917" name="Rectangle 19"/>
          <p:cNvSpPr>
            <a:spLocks noChangeArrowheads="1"/>
          </p:cNvSpPr>
          <p:nvPr/>
        </p:nvSpPr>
        <p:spPr bwMode="auto">
          <a:xfrm>
            <a:off x="1357290" y="2027629"/>
            <a:ext cx="5147563" cy="615553"/>
          </a:xfrm>
          <a:prstGeom prst="rect">
            <a:avLst/>
          </a:prstGeom>
          <a:noFill/>
          <a:ln w="9525">
            <a:noFill/>
            <a:miter lim="800000"/>
            <a:headEnd/>
            <a:tailEnd/>
          </a:ln>
        </p:spPr>
        <p:txBody>
          <a:bodyPr wrap="none">
            <a:spAutoFit/>
          </a:bodyPr>
          <a:lstStyle/>
          <a:p>
            <a:pPr marL="914400" lvl="1" indent="-457200" eaLnBrk="0" hangingPunct="0"/>
            <a:r>
              <a:rPr lang="en-GB" sz="1800" dirty="0" smtClean="0"/>
              <a:t>M6.1 Send Optimized Production Requests</a:t>
            </a:r>
            <a:endParaRPr lang="en-GB" sz="1800" dirty="0"/>
          </a:p>
          <a:p>
            <a:pPr marL="914400" lvl="1" indent="-457200" eaLnBrk="0" hangingPunct="0"/>
            <a:r>
              <a:rPr lang="en-GB" sz="1600" b="1" i="1" dirty="0">
                <a:solidFill>
                  <a:srgbClr val="CC3399"/>
                </a:solidFill>
              </a:rPr>
              <a:t>PROCESS</a:t>
            </a:r>
            <a:r>
              <a:rPr lang="en-GB" sz="1600" i="1" dirty="0">
                <a:solidFill>
                  <a:srgbClr val="CC3399"/>
                </a:solidFill>
              </a:rPr>
              <a:t> </a:t>
            </a:r>
            <a:r>
              <a:rPr lang="en-GB" sz="1600" i="1" dirty="0" smtClean="0">
                <a:solidFill>
                  <a:srgbClr val="CC3399"/>
                </a:solidFill>
              </a:rPr>
              <a:t>Operations Schedule</a:t>
            </a:r>
            <a:endParaRPr lang="en-GB" sz="1600" i="1" dirty="0">
              <a:solidFill>
                <a:srgbClr val="CC3399"/>
              </a:solidFill>
            </a:endParaRPr>
          </a:p>
        </p:txBody>
      </p:sp>
      <p:sp>
        <p:nvSpPr>
          <p:cNvPr id="38918" name="Rectangle 22"/>
          <p:cNvSpPr>
            <a:spLocks noChangeArrowheads="1"/>
          </p:cNvSpPr>
          <p:nvPr/>
        </p:nvSpPr>
        <p:spPr bwMode="auto">
          <a:xfrm>
            <a:off x="612775" y="1341438"/>
            <a:ext cx="1582738" cy="433387"/>
          </a:xfrm>
          <a:prstGeom prst="rect">
            <a:avLst/>
          </a:prstGeom>
          <a:solidFill>
            <a:schemeClr val="hlink"/>
          </a:solidFill>
          <a:ln w="9525">
            <a:solidFill>
              <a:schemeClr val="tx1"/>
            </a:solidFill>
            <a:miter lim="800000"/>
            <a:headEnd/>
            <a:tailEnd/>
          </a:ln>
        </p:spPr>
        <p:txBody>
          <a:bodyPr wrap="none" anchor="ctr"/>
          <a:lstStyle/>
          <a:p>
            <a:pPr algn="ctr" eaLnBrk="0" hangingPunct="0"/>
            <a:r>
              <a:rPr lang="en-GB" sz="1800"/>
              <a:t>MES</a:t>
            </a:r>
          </a:p>
        </p:txBody>
      </p:sp>
      <p:sp>
        <p:nvSpPr>
          <p:cNvPr id="38919" name="Text Box 34"/>
          <p:cNvSpPr txBox="1">
            <a:spLocks noChangeArrowheads="1"/>
          </p:cNvSpPr>
          <p:nvPr/>
        </p:nvSpPr>
        <p:spPr bwMode="auto">
          <a:xfrm>
            <a:off x="3400425" y="1073150"/>
            <a:ext cx="1031875" cy="457200"/>
          </a:xfrm>
          <a:prstGeom prst="rect">
            <a:avLst/>
          </a:prstGeom>
          <a:noFill/>
          <a:ln w="9525">
            <a:noFill/>
            <a:miter lim="800000"/>
            <a:headEnd/>
            <a:tailEnd/>
          </a:ln>
        </p:spPr>
        <p:txBody>
          <a:bodyPr wrap="none">
            <a:spAutoFit/>
          </a:bodyPr>
          <a:lstStyle/>
          <a:p>
            <a:pPr eaLnBrk="0" hangingPunct="0"/>
            <a:r>
              <a:rPr lang="en-GB" sz="2400">
                <a:solidFill>
                  <a:srgbClr val="CC3399"/>
                </a:solidFill>
              </a:rPr>
              <a:t>PUSH</a:t>
            </a:r>
          </a:p>
        </p:txBody>
      </p:sp>
      <p:grpSp>
        <p:nvGrpSpPr>
          <p:cNvPr id="38920" name="Group 35"/>
          <p:cNvGrpSpPr>
            <a:grpSpLocks/>
          </p:cNvGrpSpPr>
          <p:nvPr/>
        </p:nvGrpSpPr>
        <p:grpSpPr bwMode="auto">
          <a:xfrm>
            <a:off x="1403350" y="1773238"/>
            <a:ext cx="0" cy="4032250"/>
            <a:chOff x="884" y="1117"/>
            <a:chExt cx="0" cy="2540"/>
          </a:xfrm>
        </p:grpSpPr>
        <p:sp>
          <p:nvSpPr>
            <p:cNvPr id="38941" name="Line 36"/>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8942" name="Line 37"/>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8943" name="Line 38"/>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8944" name="Line 39"/>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8945" name="Line 40"/>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8946" name="Line 41"/>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8947" name="Line 42"/>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8948" name="Line 43"/>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8949" name="Line 44"/>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8950" name="Line 45"/>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8951" name="Line 46"/>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8952" name="Line 47"/>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8953" name="Line 48"/>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8954" name="Line 49"/>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8955" name="Line 50"/>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8956" name="Line 51"/>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8957" name="Line 52"/>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8958" name="Line 53"/>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8959" name="Line 54"/>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grpSp>
        <p:nvGrpSpPr>
          <p:cNvPr id="38921" name="Group 55"/>
          <p:cNvGrpSpPr>
            <a:grpSpLocks/>
          </p:cNvGrpSpPr>
          <p:nvPr/>
        </p:nvGrpSpPr>
        <p:grpSpPr bwMode="auto">
          <a:xfrm>
            <a:off x="6516688" y="1773238"/>
            <a:ext cx="0" cy="4032250"/>
            <a:chOff x="884" y="1117"/>
            <a:chExt cx="0" cy="2540"/>
          </a:xfrm>
        </p:grpSpPr>
        <p:sp>
          <p:nvSpPr>
            <p:cNvPr id="38922" name="Line 56"/>
            <p:cNvSpPr>
              <a:spLocks noChangeShapeType="1"/>
            </p:cNvSpPr>
            <p:nvPr/>
          </p:nvSpPr>
          <p:spPr bwMode="auto">
            <a:xfrm>
              <a:off x="884" y="1117"/>
              <a:ext cx="0" cy="91"/>
            </a:xfrm>
            <a:prstGeom prst="line">
              <a:avLst/>
            </a:prstGeom>
            <a:noFill/>
            <a:ln w="9525">
              <a:solidFill>
                <a:schemeClr val="tx1"/>
              </a:solidFill>
              <a:round/>
              <a:headEnd/>
              <a:tailEnd/>
            </a:ln>
          </p:spPr>
          <p:txBody>
            <a:bodyPr/>
            <a:lstStyle/>
            <a:p>
              <a:endParaRPr lang="fr-FR"/>
            </a:p>
          </p:txBody>
        </p:sp>
        <p:sp>
          <p:nvSpPr>
            <p:cNvPr id="38923" name="Line 57"/>
            <p:cNvSpPr>
              <a:spLocks noChangeShapeType="1"/>
            </p:cNvSpPr>
            <p:nvPr/>
          </p:nvSpPr>
          <p:spPr bwMode="auto">
            <a:xfrm>
              <a:off x="884" y="1253"/>
              <a:ext cx="0" cy="91"/>
            </a:xfrm>
            <a:prstGeom prst="line">
              <a:avLst/>
            </a:prstGeom>
            <a:noFill/>
            <a:ln w="9525">
              <a:solidFill>
                <a:schemeClr val="tx1"/>
              </a:solidFill>
              <a:round/>
              <a:headEnd/>
              <a:tailEnd/>
            </a:ln>
          </p:spPr>
          <p:txBody>
            <a:bodyPr/>
            <a:lstStyle/>
            <a:p>
              <a:endParaRPr lang="fr-FR"/>
            </a:p>
          </p:txBody>
        </p:sp>
        <p:sp>
          <p:nvSpPr>
            <p:cNvPr id="38924" name="Line 58"/>
            <p:cNvSpPr>
              <a:spLocks noChangeShapeType="1"/>
            </p:cNvSpPr>
            <p:nvPr/>
          </p:nvSpPr>
          <p:spPr bwMode="auto">
            <a:xfrm>
              <a:off x="884" y="1389"/>
              <a:ext cx="0" cy="91"/>
            </a:xfrm>
            <a:prstGeom prst="line">
              <a:avLst/>
            </a:prstGeom>
            <a:noFill/>
            <a:ln w="9525">
              <a:solidFill>
                <a:schemeClr val="tx1"/>
              </a:solidFill>
              <a:round/>
              <a:headEnd/>
              <a:tailEnd/>
            </a:ln>
          </p:spPr>
          <p:txBody>
            <a:bodyPr/>
            <a:lstStyle/>
            <a:p>
              <a:endParaRPr lang="fr-FR"/>
            </a:p>
          </p:txBody>
        </p:sp>
        <p:sp>
          <p:nvSpPr>
            <p:cNvPr id="38925" name="Line 59"/>
            <p:cNvSpPr>
              <a:spLocks noChangeShapeType="1"/>
            </p:cNvSpPr>
            <p:nvPr/>
          </p:nvSpPr>
          <p:spPr bwMode="auto">
            <a:xfrm>
              <a:off x="884" y="1525"/>
              <a:ext cx="0" cy="91"/>
            </a:xfrm>
            <a:prstGeom prst="line">
              <a:avLst/>
            </a:prstGeom>
            <a:noFill/>
            <a:ln w="9525">
              <a:solidFill>
                <a:schemeClr val="tx1"/>
              </a:solidFill>
              <a:round/>
              <a:headEnd/>
              <a:tailEnd/>
            </a:ln>
          </p:spPr>
          <p:txBody>
            <a:bodyPr/>
            <a:lstStyle/>
            <a:p>
              <a:endParaRPr lang="fr-FR"/>
            </a:p>
          </p:txBody>
        </p:sp>
        <p:sp>
          <p:nvSpPr>
            <p:cNvPr id="38926" name="Line 60"/>
            <p:cNvSpPr>
              <a:spLocks noChangeShapeType="1"/>
            </p:cNvSpPr>
            <p:nvPr/>
          </p:nvSpPr>
          <p:spPr bwMode="auto">
            <a:xfrm>
              <a:off x="884" y="1661"/>
              <a:ext cx="0" cy="91"/>
            </a:xfrm>
            <a:prstGeom prst="line">
              <a:avLst/>
            </a:prstGeom>
            <a:noFill/>
            <a:ln w="9525">
              <a:solidFill>
                <a:schemeClr val="tx1"/>
              </a:solidFill>
              <a:round/>
              <a:headEnd/>
              <a:tailEnd/>
            </a:ln>
          </p:spPr>
          <p:txBody>
            <a:bodyPr/>
            <a:lstStyle/>
            <a:p>
              <a:endParaRPr lang="fr-FR"/>
            </a:p>
          </p:txBody>
        </p:sp>
        <p:sp>
          <p:nvSpPr>
            <p:cNvPr id="38927" name="Line 61"/>
            <p:cNvSpPr>
              <a:spLocks noChangeShapeType="1"/>
            </p:cNvSpPr>
            <p:nvPr/>
          </p:nvSpPr>
          <p:spPr bwMode="auto">
            <a:xfrm>
              <a:off x="884" y="1797"/>
              <a:ext cx="0" cy="91"/>
            </a:xfrm>
            <a:prstGeom prst="line">
              <a:avLst/>
            </a:prstGeom>
            <a:noFill/>
            <a:ln w="9525">
              <a:solidFill>
                <a:schemeClr val="tx1"/>
              </a:solidFill>
              <a:round/>
              <a:headEnd/>
              <a:tailEnd/>
            </a:ln>
          </p:spPr>
          <p:txBody>
            <a:bodyPr/>
            <a:lstStyle/>
            <a:p>
              <a:endParaRPr lang="fr-FR"/>
            </a:p>
          </p:txBody>
        </p:sp>
        <p:sp>
          <p:nvSpPr>
            <p:cNvPr id="38928" name="Line 62"/>
            <p:cNvSpPr>
              <a:spLocks noChangeShapeType="1"/>
            </p:cNvSpPr>
            <p:nvPr/>
          </p:nvSpPr>
          <p:spPr bwMode="auto">
            <a:xfrm>
              <a:off x="884" y="1933"/>
              <a:ext cx="0" cy="91"/>
            </a:xfrm>
            <a:prstGeom prst="line">
              <a:avLst/>
            </a:prstGeom>
            <a:noFill/>
            <a:ln w="9525">
              <a:solidFill>
                <a:schemeClr val="tx1"/>
              </a:solidFill>
              <a:round/>
              <a:headEnd/>
              <a:tailEnd/>
            </a:ln>
          </p:spPr>
          <p:txBody>
            <a:bodyPr/>
            <a:lstStyle/>
            <a:p>
              <a:endParaRPr lang="fr-FR"/>
            </a:p>
          </p:txBody>
        </p:sp>
        <p:sp>
          <p:nvSpPr>
            <p:cNvPr id="38929" name="Line 63"/>
            <p:cNvSpPr>
              <a:spLocks noChangeShapeType="1"/>
            </p:cNvSpPr>
            <p:nvPr/>
          </p:nvSpPr>
          <p:spPr bwMode="auto">
            <a:xfrm>
              <a:off x="884" y="2069"/>
              <a:ext cx="0" cy="91"/>
            </a:xfrm>
            <a:prstGeom prst="line">
              <a:avLst/>
            </a:prstGeom>
            <a:noFill/>
            <a:ln w="9525">
              <a:solidFill>
                <a:schemeClr val="tx1"/>
              </a:solidFill>
              <a:round/>
              <a:headEnd/>
              <a:tailEnd/>
            </a:ln>
          </p:spPr>
          <p:txBody>
            <a:bodyPr/>
            <a:lstStyle/>
            <a:p>
              <a:endParaRPr lang="fr-FR"/>
            </a:p>
          </p:txBody>
        </p:sp>
        <p:sp>
          <p:nvSpPr>
            <p:cNvPr id="38930" name="Line 64"/>
            <p:cNvSpPr>
              <a:spLocks noChangeShapeType="1"/>
            </p:cNvSpPr>
            <p:nvPr/>
          </p:nvSpPr>
          <p:spPr bwMode="auto">
            <a:xfrm>
              <a:off x="884" y="2205"/>
              <a:ext cx="0" cy="91"/>
            </a:xfrm>
            <a:prstGeom prst="line">
              <a:avLst/>
            </a:prstGeom>
            <a:noFill/>
            <a:ln w="9525">
              <a:solidFill>
                <a:schemeClr val="tx1"/>
              </a:solidFill>
              <a:round/>
              <a:headEnd/>
              <a:tailEnd/>
            </a:ln>
          </p:spPr>
          <p:txBody>
            <a:bodyPr/>
            <a:lstStyle/>
            <a:p>
              <a:endParaRPr lang="fr-FR"/>
            </a:p>
          </p:txBody>
        </p:sp>
        <p:sp>
          <p:nvSpPr>
            <p:cNvPr id="38931" name="Line 65"/>
            <p:cNvSpPr>
              <a:spLocks noChangeShapeType="1"/>
            </p:cNvSpPr>
            <p:nvPr/>
          </p:nvSpPr>
          <p:spPr bwMode="auto">
            <a:xfrm>
              <a:off x="884" y="2341"/>
              <a:ext cx="0" cy="91"/>
            </a:xfrm>
            <a:prstGeom prst="line">
              <a:avLst/>
            </a:prstGeom>
            <a:noFill/>
            <a:ln w="9525">
              <a:solidFill>
                <a:schemeClr val="tx1"/>
              </a:solidFill>
              <a:round/>
              <a:headEnd/>
              <a:tailEnd/>
            </a:ln>
          </p:spPr>
          <p:txBody>
            <a:bodyPr/>
            <a:lstStyle/>
            <a:p>
              <a:endParaRPr lang="fr-FR"/>
            </a:p>
          </p:txBody>
        </p:sp>
        <p:sp>
          <p:nvSpPr>
            <p:cNvPr id="38932" name="Line 66"/>
            <p:cNvSpPr>
              <a:spLocks noChangeShapeType="1"/>
            </p:cNvSpPr>
            <p:nvPr/>
          </p:nvSpPr>
          <p:spPr bwMode="auto">
            <a:xfrm>
              <a:off x="884" y="2478"/>
              <a:ext cx="0" cy="91"/>
            </a:xfrm>
            <a:prstGeom prst="line">
              <a:avLst/>
            </a:prstGeom>
            <a:noFill/>
            <a:ln w="9525">
              <a:solidFill>
                <a:schemeClr val="tx1"/>
              </a:solidFill>
              <a:round/>
              <a:headEnd/>
              <a:tailEnd/>
            </a:ln>
          </p:spPr>
          <p:txBody>
            <a:bodyPr/>
            <a:lstStyle/>
            <a:p>
              <a:endParaRPr lang="fr-FR"/>
            </a:p>
          </p:txBody>
        </p:sp>
        <p:sp>
          <p:nvSpPr>
            <p:cNvPr id="38933" name="Line 67"/>
            <p:cNvSpPr>
              <a:spLocks noChangeShapeType="1"/>
            </p:cNvSpPr>
            <p:nvPr/>
          </p:nvSpPr>
          <p:spPr bwMode="auto">
            <a:xfrm>
              <a:off x="884" y="2614"/>
              <a:ext cx="0" cy="91"/>
            </a:xfrm>
            <a:prstGeom prst="line">
              <a:avLst/>
            </a:prstGeom>
            <a:noFill/>
            <a:ln w="9525">
              <a:solidFill>
                <a:schemeClr val="tx1"/>
              </a:solidFill>
              <a:round/>
              <a:headEnd/>
              <a:tailEnd/>
            </a:ln>
          </p:spPr>
          <p:txBody>
            <a:bodyPr/>
            <a:lstStyle/>
            <a:p>
              <a:endParaRPr lang="fr-FR"/>
            </a:p>
          </p:txBody>
        </p:sp>
        <p:sp>
          <p:nvSpPr>
            <p:cNvPr id="38934" name="Line 68"/>
            <p:cNvSpPr>
              <a:spLocks noChangeShapeType="1"/>
            </p:cNvSpPr>
            <p:nvPr/>
          </p:nvSpPr>
          <p:spPr bwMode="auto">
            <a:xfrm>
              <a:off x="884" y="2750"/>
              <a:ext cx="0" cy="91"/>
            </a:xfrm>
            <a:prstGeom prst="line">
              <a:avLst/>
            </a:prstGeom>
            <a:noFill/>
            <a:ln w="9525">
              <a:solidFill>
                <a:schemeClr val="tx1"/>
              </a:solidFill>
              <a:round/>
              <a:headEnd/>
              <a:tailEnd/>
            </a:ln>
          </p:spPr>
          <p:txBody>
            <a:bodyPr/>
            <a:lstStyle/>
            <a:p>
              <a:endParaRPr lang="fr-FR"/>
            </a:p>
          </p:txBody>
        </p:sp>
        <p:sp>
          <p:nvSpPr>
            <p:cNvPr id="38935" name="Line 69"/>
            <p:cNvSpPr>
              <a:spLocks noChangeShapeType="1"/>
            </p:cNvSpPr>
            <p:nvPr/>
          </p:nvSpPr>
          <p:spPr bwMode="auto">
            <a:xfrm>
              <a:off x="884" y="2886"/>
              <a:ext cx="0" cy="91"/>
            </a:xfrm>
            <a:prstGeom prst="line">
              <a:avLst/>
            </a:prstGeom>
            <a:noFill/>
            <a:ln w="9525">
              <a:solidFill>
                <a:schemeClr val="tx1"/>
              </a:solidFill>
              <a:round/>
              <a:headEnd/>
              <a:tailEnd/>
            </a:ln>
          </p:spPr>
          <p:txBody>
            <a:bodyPr/>
            <a:lstStyle/>
            <a:p>
              <a:endParaRPr lang="fr-FR"/>
            </a:p>
          </p:txBody>
        </p:sp>
        <p:sp>
          <p:nvSpPr>
            <p:cNvPr id="38936" name="Line 70"/>
            <p:cNvSpPr>
              <a:spLocks noChangeShapeType="1"/>
            </p:cNvSpPr>
            <p:nvPr/>
          </p:nvSpPr>
          <p:spPr bwMode="auto">
            <a:xfrm>
              <a:off x="884" y="3022"/>
              <a:ext cx="0" cy="91"/>
            </a:xfrm>
            <a:prstGeom prst="line">
              <a:avLst/>
            </a:prstGeom>
            <a:noFill/>
            <a:ln w="9525">
              <a:solidFill>
                <a:schemeClr val="tx1"/>
              </a:solidFill>
              <a:round/>
              <a:headEnd/>
              <a:tailEnd/>
            </a:ln>
          </p:spPr>
          <p:txBody>
            <a:bodyPr/>
            <a:lstStyle/>
            <a:p>
              <a:endParaRPr lang="fr-FR"/>
            </a:p>
          </p:txBody>
        </p:sp>
        <p:sp>
          <p:nvSpPr>
            <p:cNvPr id="38937" name="Line 71"/>
            <p:cNvSpPr>
              <a:spLocks noChangeShapeType="1"/>
            </p:cNvSpPr>
            <p:nvPr/>
          </p:nvSpPr>
          <p:spPr bwMode="auto">
            <a:xfrm>
              <a:off x="884" y="3158"/>
              <a:ext cx="0" cy="91"/>
            </a:xfrm>
            <a:prstGeom prst="line">
              <a:avLst/>
            </a:prstGeom>
            <a:noFill/>
            <a:ln w="9525">
              <a:solidFill>
                <a:schemeClr val="tx1"/>
              </a:solidFill>
              <a:round/>
              <a:headEnd/>
              <a:tailEnd/>
            </a:ln>
          </p:spPr>
          <p:txBody>
            <a:bodyPr/>
            <a:lstStyle/>
            <a:p>
              <a:endParaRPr lang="fr-FR"/>
            </a:p>
          </p:txBody>
        </p:sp>
        <p:sp>
          <p:nvSpPr>
            <p:cNvPr id="38938" name="Line 72"/>
            <p:cNvSpPr>
              <a:spLocks noChangeShapeType="1"/>
            </p:cNvSpPr>
            <p:nvPr/>
          </p:nvSpPr>
          <p:spPr bwMode="auto">
            <a:xfrm>
              <a:off x="884" y="3294"/>
              <a:ext cx="0" cy="91"/>
            </a:xfrm>
            <a:prstGeom prst="line">
              <a:avLst/>
            </a:prstGeom>
            <a:noFill/>
            <a:ln w="9525">
              <a:solidFill>
                <a:schemeClr val="tx1"/>
              </a:solidFill>
              <a:round/>
              <a:headEnd/>
              <a:tailEnd/>
            </a:ln>
          </p:spPr>
          <p:txBody>
            <a:bodyPr/>
            <a:lstStyle/>
            <a:p>
              <a:endParaRPr lang="fr-FR"/>
            </a:p>
          </p:txBody>
        </p:sp>
        <p:sp>
          <p:nvSpPr>
            <p:cNvPr id="38939" name="Line 73"/>
            <p:cNvSpPr>
              <a:spLocks noChangeShapeType="1"/>
            </p:cNvSpPr>
            <p:nvPr/>
          </p:nvSpPr>
          <p:spPr bwMode="auto">
            <a:xfrm>
              <a:off x="884" y="3430"/>
              <a:ext cx="0" cy="91"/>
            </a:xfrm>
            <a:prstGeom prst="line">
              <a:avLst/>
            </a:prstGeom>
            <a:noFill/>
            <a:ln w="9525">
              <a:solidFill>
                <a:schemeClr val="tx1"/>
              </a:solidFill>
              <a:round/>
              <a:headEnd/>
              <a:tailEnd/>
            </a:ln>
          </p:spPr>
          <p:txBody>
            <a:bodyPr/>
            <a:lstStyle/>
            <a:p>
              <a:endParaRPr lang="fr-FR"/>
            </a:p>
          </p:txBody>
        </p:sp>
        <p:sp>
          <p:nvSpPr>
            <p:cNvPr id="38940" name="Line 74"/>
            <p:cNvSpPr>
              <a:spLocks noChangeShapeType="1"/>
            </p:cNvSpPr>
            <p:nvPr/>
          </p:nvSpPr>
          <p:spPr bwMode="auto">
            <a:xfrm>
              <a:off x="884" y="3566"/>
              <a:ext cx="0" cy="91"/>
            </a:xfrm>
            <a:prstGeom prst="line">
              <a:avLst/>
            </a:prstGeom>
            <a:noFill/>
            <a:ln w="9525">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2571744"/>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43011" name="Rectangle 3"/>
          <p:cNvSpPr>
            <a:spLocks noGrp="1" noChangeArrowheads="1"/>
          </p:cNvSpPr>
          <p:nvPr>
            <p:ph type="title"/>
          </p:nvPr>
        </p:nvSpPr>
        <p:spPr/>
        <p:txBody>
          <a:bodyPr/>
          <a:lstStyle/>
          <a:p>
            <a:pPr eaLnBrk="1" hangingPunct="1"/>
            <a:r>
              <a:rPr lang="en-GB" smtClean="0"/>
              <a:t>Agenda</a:t>
            </a:r>
          </a:p>
        </p:txBody>
      </p:sp>
      <p:sp>
        <p:nvSpPr>
          <p:cNvPr id="43012" name="Rectangle 4"/>
          <p:cNvSpPr>
            <a:spLocks noGrp="1" noChangeArrowheads="1"/>
          </p:cNvSpPr>
          <p:nvPr>
            <p:ph idx="1"/>
          </p:nvPr>
        </p:nvSpPr>
        <p:spPr/>
        <p:txBody>
          <a:bodyPr/>
          <a:lstStyle/>
          <a:p>
            <a:r>
              <a:rPr lang="en-GB" dirty="0" smtClean="0"/>
              <a:t>Introduction</a:t>
            </a:r>
          </a:p>
          <a:p>
            <a:r>
              <a:rPr lang="en-GB" dirty="0" smtClean="0"/>
              <a:t>Methodology overview</a:t>
            </a:r>
          </a:p>
          <a:p>
            <a:r>
              <a:rPr lang="en-GB" dirty="0" smtClean="0"/>
              <a:t>Business Processes</a:t>
            </a:r>
          </a:p>
          <a:p>
            <a:r>
              <a:rPr lang="en-GB" dirty="0" smtClean="0"/>
              <a:t>Transactions</a:t>
            </a:r>
          </a:p>
          <a:p>
            <a:r>
              <a:rPr lang="en-GB" dirty="0" smtClean="0"/>
              <a:t>Messages</a:t>
            </a:r>
          </a:p>
          <a:p>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0"/>
          <p:cNvSpPr>
            <a:spLocks noGrp="1" noChangeArrowheads="1"/>
          </p:cNvSpPr>
          <p:nvPr>
            <p:ph type="title"/>
          </p:nvPr>
        </p:nvSpPr>
        <p:spPr/>
        <p:txBody>
          <a:bodyPr/>
          <a:lstStyle/>
          <a:p>
            <a:pPr eaLnBrk="1" hangingPunct="1"/>
            <a:r>
              <a:rPr lang="en-GB" smtClean="0"/>
              <a:t>ISA95 messages Summary</a:t>
            </a:r>
          </a:p>
        </p:txBody>
      </p:sp>
      <p:graphicFrame>
        <p:nvGraphicFramePr>
          <p:cNvPr id="339269" name="Group 325"/>
          <p:cNvGraphicFramePr>
            <a:graphicFrameLocks noGrp="1"/>
          </p:cNvGraphicFramePr>
          <p:nvPr>
            <p:ph type="tbl" idx="1"/>
          </p:nvPr>
        </p:nvGraphicFramePr>
        <p:xfrm>
          <a:off x="179388" y="1341438"/>
          <a:ext cx="8922070" cy="2798064"/>
        </p:xfrm>
        <a:graphic>
          <a:graphicData uri="http://schemas.openxmlformats.org/drawingml/2006/table">
            <a:tbl>
              <a:tblPr/>
              <a:tblGrid>
                <a:gridCol w="597218"/>
                <a:gridCol w="2999105"/>
                <a:gridCol w="848043"/>
                <a:gridCol w="848043"/>
                <a:gridCol w="1590993"/>
                <a:gridCol w="2038668"/>
              </a:tblGrid>
              <a:tr h="227013">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smtClean="0">
                          <a:ln>
                            <a:noFill/>
                          </a:ln>
                          <a:solidFill>
                            <a:schemeClr val="bg2"/>
                          </a:solidFill>
                          <a:effectLst/>
                          <a:latin typeface="Arial Narrow" pitchFamily="34" charset="0"/>
                        </a:rPr>
                        <a:t>Message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smtClean="0">
                          <a:ln>
                            <a:noFill/>
                          </a:ln>
                          <a:solidFill>
                            <a:schemeClr val="bg2"/>
                          </a:solidFill>
                          <a:effectLst/>
                          <a:latin typeface="Arial Narrow" pitchFamily="34" charset="0"/>
                        </a:rPr>
                        <a:t>From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smtClean="0">
                          <a:ln>
                            <a:noFill/>
                          </a:ln>
                          <a:solidFill>
                            <a:schemeClr val="bg2"/>
                          </a:solidFill>
                          <a:effectLst/>
                          <a:latin typeface="Arial Narrow" pitchFamily="34" charset="0"/>
                        </a:rPr>
                        <a:t>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smtClean="0">
                          <a:ln>
                            <a:noFill/>
                          </a:ln>
                          <a:solidFill>
                            <a:schemeClr val="bg2"/>
                          </a:solidFill>
                          <a:effectLst/>
                          <a:latin typeface="Arial Narrow" pitchFamily="34" charset="0"/>
                        </a:rPr>
                        <a:t>Verb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smtClean="0">
                          <a:ln>
                            <a:noFill/>
                          </a:ln>
                          <a:solidFill>
                            <a:schemeClr val="bg2"/>
                          </a:solidFill>
                          <a:effectLst/>
                          <a:latin typeface="Arial Narrow" pitchFamily="34" charset="0"/>
                        </a:rPr>
                        <a:t>ISA95 Model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US" sz="1600" b="0" i="0" u="none" strike="noStrike" cap="none" normalizeH="0" baseline="0" dirty="0" smtClean="0">
                          <a:ln>
                            <a:noFill/>
                          </a:ln>
                          <a:solidFill>
                            <a:schemeClr val="bg2"/>
                          </a:solidFill>
                          <a:effectLst/>
                          <a:latin typeface="Arial Narrow" pitchFamily="34" charset="0"/>
                        </a:rPr>
                        <a:t>Send Planned Production Requests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ERP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smtClean="0">
                          <a:ln>
                            <a:noFill/>
                          </a:ln>
                          <a:solidFill>
                            <a:schemeClr val="bg2"/>
                          </a:solidFill>
                          <a:effectLst/>
                          <a:latin typeface="Arial Narrow" pitchFamily="34" charset="0"/>
                          <a:sym typeface="Symbol" pitchFamily="18" charset="2"/>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Operations 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Production Responses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ERP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Operations Performance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Query Material 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ERP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Material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Material 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ERP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smtClean="0">
                          <a:ln>
                            <a:noFill/>
                          </a:ln>
                          <a:solidFill>
                            <a:schemeClr val="bg2"/>
                          </a:solidFill>
                          <a:effectLst/>
                          <a:latin typeface="Arial Narrow" pitchFamily="34" charset="0"/>
                          <a:sym typeface="Symbol" pitchFamily="18" charset="2"/>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smtClean="0">
                          <a:ln>
                            <a:noFill/>
                          </a:ln>
                          <a:solidFill>
                            <a:schemeClr val="bg2"/>
                          </a:solidFill>
                          <a:effectLst/>
                          <a:latin typeface="Arial Narrow" pitchFamily="34" charset="0"/>
                        </a:rPr>
                        <a:t>SHOW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Material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Material 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400" b="0" i="0" u="none" strike="noStrike" cap="none" normalizeH="0" baseline="0" dirty="0" smtClean="0">
                          <a:ln>
                            <a:noFill/>
                          </a:ln>
                          <a:solidFill>
                            <a:schemeClr val="bg2"/>
                          </a:solidFill>
                          <a:effectLst/>
                          <a:latin typeface="Arial Narrow" pitchFamily="34" charset="0"/>
                        </a:rPr>
                        <a:t>Optimizer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SYNC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Material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Planned Production Requests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400" b="0" i="0" u="none" strike="noStrike" cap="none" normalizeH="0" baseline="0" dirty="0" smtClean="0">
                          <a:ln>
                            <a:noFill/>
                          </a:ln>
                          <a:solidFill>
                            <a:schemeClr val="bg2"/>
                          </a:solidFill>
                          <a:effectLst/>
                          <a:latin typeface="Arial Narrow" pitchFamily="34" charset="0"/>
                        </a:rPr>
                        <a:t>Optimizer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Operations 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Optimized Production Requests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400" b="0" i="0" u="none" strike="noStrike" cap="none" normalizeH="0" baseline="0" dirty="0" smtClean="0">
                          <a:ln>
                            <a:noFill/>
                          </a:ln>
                          <a:solidFill>
                            <a:schemeClr val="bg2"/>
                          </a:solidFill>
                          <a:effectLst/>
                          <a:latin typeface="Arial Narrow" pitchFamily="34" charset="0"/>
                        </a:rPr>
                        <a:t>Optimizer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ACKNOWLEDGE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Operations 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1" i="0" u="none" strike="noStrike" cap="none" normalizeH="0" baseline="0" dirty="0" smtClean="0">
                          <a:ln>
                            <a:noFill/>
                          </a:ln>
                          <a:solidFill>
                            <a:schemeClr val="bg2"/>
                          </a:solidFill>
                          <a:effectLst/>
                          <a:latin typeface="Arial Narrow" pitchFamily="34" charset="0"/>
                        </a:rPr>
                        <a:t>M6.1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defRPr/>
                      </a:pPr>
                      <a:r>
                        <a:rPr kumimoji="1" lang="en-GB" sz="1600" b="0" i="0" u="none" strike="noStrike" cap="none" normalizeH="0" baseline="0" dirty="0" smtClean="0">
                          <a:ln>
                            <a:noFill/>
                          </a:ln>
                          <a:solidFill>
                            <a:schemeClr val="bg2"/>
                          </a:solidFill>
                          <a:effectLst/>
                          <a:latin typeface="Arial Narrow" pitchFamily="34" charset="0"/>
                        </a:rPr>
                        <a:t>Send Optimized Production Requests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400" b="0" i="0" u="none" strike="noStrike" cap="none" normalizeH="0" baseline="0" smtClean="0">
                          <a:ln>
                            <a:noFill/>
                          </a:ln>
                          <a:solidFill>
                            <a:schemeClr val="bg2"/>
                          </a:solidFill>
                          <a:effectLst/>
                          <a:latin typeface="Arial Narrow" pitchFamily="34" charset="0"/>
                        </a:rPr>
                        <a:t>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ERP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rgbClr val="990000"/>
                        </a:buClr>
                        <a:buSzTx/>
                        <a:buFont typeface="Arial" charset="0"/>
                        <a:buNone/>
                        <a:tabLst/>
                      </a:pPr>
                      <a:r>
                        <a:rPr kumimoji="1" lang="en-GB" sz="1600" b="0" i="0" u="none" strike="noStrike" cap="none" normalizeH="0" baseline="0" dirty="0" smtClean="0">
                          <a:ln>
                            <a:noFill/>
                          </a:ln>
                          <a:solidFill>
                            <a:schemeClr val="bg2"/>
                          </a:solidFill>
                          <a:effectLst/>
                          <a:latin typeface="Arial Narrow" pitchFamily="34" charset="0"/>
                        </a:rPr>
                        <a:t>Operations 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6897175E-36AE-4C58-9566-54E4955BF3D7}"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Glossary</a:t>
            </a:r>
            <a:r>
              <a:rPr lang="fr-FR" dirty="0" smtClean="0"/>
              <a:t>: </a:t>
            </a:r>
            <a:r>
              <a:rPr lang="fr-FR" dirty="0" err="1" smtClean="0"/>
              <a:t>problem</a:t>
            </a:r>
            <a:r>
              <a:rPr lang="fr-FR" dirty="0" smtClean="0"/>
              <a:t>	</a:t>
            </a:r>
            <a:endParaRPr lang="fr-FR" dirty="0"/>
          </a:p>
        </p:txBody>
      </p:sp>
      <p:sp>
        <p:nvSpPr>
          <p:cNvPr id="6" name="Espace réservé du contenu 5"/>
          <p:cNvSpPr>
            <a:spLocks noGrp="1"/>
          </p:cNvSpPr>
          <p:nvPr>
            <p:ph idx="1"/>
          </p:nvPr>
        </p:nvSpPr>
        <p:spPr/>
        <p:txBody>
          <a:bodyPr/>
          <a:lstStyle/>
          <a:p>
            <a:r>
              <a:rPr lang="fr-FR" dirty="0" err="1" smtClean="0"/>
              <a:t>Many</a:t>
            </a:r>
            <a:r>
              <a:rPr lang="fr-FR" dirty="0" smtClean="0"/>
              <a:t> « </a:t>
            </a:r>
            <a:r>
              <a:rPr lang="fr-FR" dirty="0" err="1" smtClean="0"/>
              <a:t>languages</a:t>
            </a:r>
            <a:r>
              <a:rPr lang="fr-FR" dirty="0" smtClean="0"/>
              <a:t> »</a:t>
            </a:r>
          </a:p>
          <a:p>
            <a:pPr lvl="1"/>
            <a:r>
              <a:rPr lang="fr-FR" dirty="0" err="1" smtClean="0"/>
              <a:t>Each</a:t>
            </a:r>
            <a:r>
              <a:rPr lang="fr-FR" dirty="0" smtClean="0"/>
              <a:t> software solution has </a:t>
            </a:r>
            <a:r>
              <a:rPr lang="fr-FR" dirty="0" err="1" smtClean="0"/>
              <a:t>its</a:t>
            </a:r>
            <a:r>
              <a:rPr lang="fr-FR" dirty="0" smtClean="0"/>
              <a:t> </a:t>
            </a:r>
            <a:r>
              <a:rPr lang="fr-FR" dirty="0" err="1" smtClean="0"/>
              <a:t>own</a:t>
            </a:r>
            <a:r>
              <a:rPr lang="fr-FR" dirty="0" smtClean="0"/>
              <a:t>: « Batch » in ERP </a:t>
            </a:r>
            <a:r>
              <a:rPr lang="fr-FR" dirty="0" err="1" smtClean="0"/>
              <a:t>is</a:t>
            </a:r>
            <a:r>
              <a:rPr lang="fr-FR" dirty="0" smtClean="0"/>
              <a:t> « Lot » in MES, </a:t>
            </a:r>
            <a:r>
              <a:rPr lang="fr-FR" dirty="0" err="1" smtClean="0"/>
              <a:t>is</a:t>
            </a:r>
            <a:r>
              <a:rPr lang="fr-FR" dirty="0" smtClean="0"/>
              <a:t> SKU in </a:t>
            </a:r>
            <a:r>
              <a:rPr lang="fr-FR" dirty="0" err="1" smtClean="0"/>
              <a:t>warehouse</a:t>
            </a:r>
            <a:r>
              <a:rPr lang="fr-FR" dirty="0" smtClean="0"/>
              <a:t> system</a:t>
            </a:r>
          </a:p>
          <a:p>
            <a:pPr lvl="1"/>
            <a:r>
              <a:rPr lang="fr-FR" dirty="0" smtClean="0"/>
              <a:t>People </a:t>
            </a:r>
            <a:r>
              <a:rPr lang="fr-FR" dirty="0" err="1" smtClean="0"/>
              <a:t>may</a:t>
            </a:r>
            <a:r>
              <a:rPr lang="fr-FR" dirty="0" smtClean="0"/>
              <a:t> use a </a:t>
            </a:r>
            <a:r>
              <a:rPr lang="fr-FR" dirty="0" err="1" smtClean="0"/>
              <a:t>terminology</a:t>
            </a:r>
            <a:r>
              <a:rPr lang="fr-FR" dirty="0" smtClean="0"/>
              <a:t> </a:t>
            </a:r>
            <a:r>
              <a:rPr lang="fr-FR" dirty="0" err="1" smtClean="0"/>
              <a:t>based</a:t>
            </a:r>
            <a:r>
              <a:rPr lang="fr-FR" dirty="0" smtClean="0"/>
              <a:t> on</a:t>
            </a:r>
          </a:p>
          <a:p>
            <a:pPr lvl="2"/>
            <a:r>
              <a:rPr lang="fr-FR" dirty="0" smtClean="0"/>
              <a:t>A </a:t>
            </a:r>
            <a:r>
              <a:rPr lang="fr-FR" dirty="0" err="1" smtClean="0"/>
              <a:t>well</a:t>
            </a:r>
            <a:r>
              <a:rPr lang="fr-FR" dirty="0" smtClean="0"/>
              <a:t> </a:t>
            </a:r>
            <a:r>
              <a:rPr lang="fr-FR" dirty="0" err="1" smtClean="0"/>
              <a:t>established</a:t>
            </a:r>
            <a:r>
              <a:rPr lang="fr-FR" dirty="0" smtClean="0"/>
              <a:t> </a:t>
            </a:r>
            <a:r>
              <a:rPr lang="fr-FR" dirty="0" err="1" smtClean="0"/>
              <a:t>company</a:t>
            </a:r>
            <a:r>
              <a:rPr lang="fr-FR" dirty="0" smtClean="0"/>
              <a:t> </a:t>
            </a:r>
            <a:r>
              <a:rPr lang="fr-FR" dirty="0" err="1" smtClean="0"/>
              <a:t>wide</a:t>
            </a:r>
            <a:r>
              <a:rPr lang="fr-FR" dirty="0" smtClean="0"/>
              <a:t> </a:t>
            </a:r>
            <a:r>
              <a:rPr lang="fr-FR" dirty="0" err="1" smtClean="0"/>
              <a:t>glossary</a:t>
            </a:r>
            <a:endParaRPr lang="fr-FR" dirty="0" smtClean="0"/>
          </a:p>
          <a:p>
            <a:pPr lvl="2"/>
            <a:r>
              <a:rPr lang="fr-FR" dirty="0" smtClean="0"/>
              <a:t>the </a:t>
            </a:r>
            <a:r>
              <a:rPr lang="fr-FR" dirty="0" err="1" smtClean="0"/>
              <a:t>current</a:t>
            </a:r>
            <a:r>
              <a:rPr lang="fr-FR" dirty="0" smtClean="0"/>
              <a:t> software solution</a:t>
            </a:r>
          </a:p>
          <a:p>
            <a:pPr lvl="2"/>
            <a:r>
              <a:rPr lang="fr-FR" dirty="0" smtClean="0"/>
              <a:t>An ancien </a:t>
            </a:r>
            <a:r>
              <a:rPr lang="fr-FR" dirty="0" err="1" smtClean="0"/>
              <a:t>sotware</a:t>
            </a:r>
            <a:r>
              <a:rPr lang="fr-FR" dirty="0" smtClean="0"/>
              <a:t> solution</a:t>
            </a:r>
          </a:p>
          <a:p>
            <a:pPr lvl="2"/>
            <a:r>
              <a:rPr lang="fr-FR" dirty="0" smtClean="0"/>
              <a:t>An ancien plant </a:t>
            </a:r>
            <a:r>
              <a:rPr lang="fr-FR" dirty="0" err="1" smtClean="0"/>
              <a:t>owner</a:t>
            </a:r>
            <a:endParaRPr lang="fr-FR" dirty="0" smtClean="0"/>
          </a:p>
          <a:p>
            <a:pPr lvl="2"/>
            <a:r>
              <a:rPr lang="fr-FR" dirty="0" smtClean="0"/>
              <a:t>…</a:t>
            </a:r>
          </a:p>
          <a:p>
            <a:r>
              <a:rPr lang="fr-FR" dirty="0" smtClean="0"/>
              <a:t>ISA-95 </a:t>
            </a:r>
            <a:r>
              <a:rPr lang="fr-FR" dirty="0" err="1" smtClean="0"/>
              <a:t>brings</a:t>
            </a:r>
            <a:r>
              <a:rPr lang="fr-FR" dirty="0" smtClean="0"/>
              <a:t> an </a:t>
            </a:r>
            <a:r>
              <a:rPr lang="fr-FR" dirty="0" err="1" smtClean="0"/>
              <a:t>addiitonal</a:t>
            </a:r>
            <a:r>
              <a:rPr lang="fr-FR" dirty="0" smtClean="0"/>
              <a:t> one!</a:t>
            </a:r>
          </a:p>
          <a:p>
            <a:pPr lvl="1"/>
            <a:r>
              <a:rPr lang="fr-FR" dirty="0" smtClean="0"/>
              <a:t>Can </a:t>
            </a:r>
            <a:r>
              <a:rPr lang="fr-FR" dirty="0" err="1" smtClean="0"/>
              <a:t>be</a:t>
            </a:r>
            <a:r>
              <a:rPr lang="fr-FR" dirty="0" smtClean="0"/>
              <a:t> an </a:t>
            </a:r>
            <a:r>
              <a:rPr lang="fr-FR" dirty="0" err="1" smtClean="0"/>
              <a:t>advantage</a:t>
            </a:r>
            <a:r>
              <a:rPr lang="fr-FR" dirty="0" smtClean="0"/>
              <a:t>: </a:t>
            </a:r>
            <a:r>
              <a:rPr lang="fr-FR" dirty="0" err="1" smtClean="0"/>
              <a:t>neutral</a:t>
            </a:r>
            <a:r>
              <a:rPr lang="fr-FR" dirty="0" smtClean="0"/>
              <a:t> </a:t>
            </a:r>
            <a:r>
              <a:rPr lang="fr-FR" dirty="0" err="1" smtClean="0"/>
              <a:t>language</a:t>
            </a:r>
            <a:r>
              <a:rPr lang="fr-FR" dirty="0" smtClean="0"/>
              <a:t> </a:t>
            </a:r>
            <a:r>
              <a:rPr lang="fr-FR" dirty="0" err="1" smtClean="0"/>
              <a:t>beyond</a:t>
            </a:r>
            <a:r>
              <a:rPr lang="fr-FR" dirty="0" smtClean="0"/>
              <a:t> possible </a:t>
            </a:r>
            <a:r>
              <a:rPr lang="fr-FR" dirty="0" err="1" smtClean="0"/>
              <a:t>political</a:t>
            </a:r>
            <a:r>
              <a:rPr lang="fr-FR" dirty="0" smtClean="0"/>
              <a:t> and </a:t>
            </a:r>
            <a:r>
              <a:rPr lang="fr-FR" dirty="0" err="1" smtClean="0"/>
              <a:t>personnal</a:t>
            </a:r>
            <a:r>
              <a:rPr lang="fr-FR" dirty="0" smtClean="0"/>
              <a:t> </a:t>
            </a:r>
            <a:r>
              <a:rPr lang="fr-FR" dirty="0" err="1" smtClean="0"/>
              <a:t>conflicts</a:t>
            </a:r>
            <a:endParaRPr lang="fr-FR" dirty="0" smtClean="0"/>
          </a:p>
          <a:p>
            <a:pPr lvl="1"/>
            <a:r>
              <a:rPr lang="fr-FR" dirty="0" smtClean="0"/>
              <a:t>Can </a:t>
            </a:r>
            <a:r>
              <a:rPr lang="fr-FR" dirty="0" err="1" smtClean="0"/>
              <a:t>be</a:t>
            </a:r>
            <a:r>
              <a:rPr lang="fr-FR" dirty="0" smtClean="0"/>
              <a:t> </a:t>
            </a:r>
            <a:r>
              <a:rPr lang="fr-FR" dirty="0" err="1" smtClean="0"/>
              <a:t>problematic</a:t>
            </a:r>
            <a:r>
              <a:rPr lang="fr-FR" dirty="0" smtClean="0"/>
              <a:t> </a:t>
            </a:r>
            <a:r>
              <a:rPr lang="fr-FR" dirty="0" err="1" smtClean="0"/>
              <a:t>is</a:t>
            </a:r>
            <a:r>
              <a:rPr lang="fr-FR" dirty="0" smtClean="0"/>
              <a:t> the </a:t>
            </a:r>
            <a:r>
              <a:rPr lang="fr-FR" dirty="0" err="1" smtClean="0"/>
              <a:t>company</a:t>
            </a:r>
            <a:r>
              <a:rPr lang="fr-FR" dirty="0" smtClean="0"/>
              <a:t> has </a:t>
            </a:r>
            <a:r>
              <a:rPr lang="fr-FR" dirty="0" err="1" smtClean="0"/>
              <a:t>established</a:t>
            </a:r>
            <a:r>
              <a:rPr lang="fr-FR" dirty="0" smtClean="0"/>
              <a:t> </a:t>
            </a:r>
            <a:r>
              <a:rPr lang="fr-FR" dirty="0" err="1" smtClean="0"/>
              <a:t>its</a:t>
            </a:r>
            <a:r>
              <a:rPr lang="fr-FR" dirty="0" smtClean="0"/>
              <a:t> </a:t>
            </a:r>
            <a:r>
              <a:rPr lang="fr-FR" dirty="0" err="1" smtClean="0"/>
              <a:t>own</a:t>
            </a:r>
            <a:r>
              <a:rPr lang="fr-FR" dirty="0" smtClean="0"/>
              <a:t> </a:t>
            </a:r>
            <a:r>
              <a:rPr lang="fr-FR" dirty="0" err="1" smtClean="0"/>
              <a:t>terminology</a:t>
            </a:r>
            <a:endParaRPr lang="fr-FR" dirty="0"/>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6897175E-36AE-4C58-9566-54E4955BF3D7}" type="slidenum">
              <a:rPr lang="en-GB" smtClean="0"/>
              <a:pPr>
                <a:defRPr/>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Glossary</a:t>
            </a:r>
            <a:r>
              <a:rPr lang="fr-FR" dirty="0" smtClean="0"/>
              <a:t>: an </a:t>
            </a:r>
            <a:r>
              <a:rPr lang="fr-FR" dirty="0" err="1" smtClean="0"/>
              <a:t>opprotunity</a:t>
            </a:r>
            <a:endParaRPr lang="fr-FR" dirty="0"/>
          </a:p>
        </p:txBody>
      </p:sp>
      <p:sp>
        <p:nvSpPr>
          <p:cNvPr id="3" name="Espace réservé du contenu 2"/>
          <p:cNvSpPr>
            <a:spLocks noGrp="1"/>
          </p:cNvSpPr>
          <p:nvPr>
            <p:ph idx="1"/>
          </p:nvPr>
        </p:nvSpPr>
        <p:spPr/>
        <p:txBody>
          <a:bodyPr/>
          <a:lstStyle/>
          <a:p>
            <a:r>
              <a:rPr lang="fr-FR" dirty="0" smtClean="0"/>
              <a:t>Most </a:t>
            </a:r>
            <a:r>
              <a:rPr lang="fr-FR" dirty="0" err="1" smtClean="0"/>
              <a:t>probably</a:t>
            </a:r>
            <a:r>
              <a:rPr lang="fr-FR" dirty="0" smtClean="0"/>
              <a:t>, </a:t>
            </a:r>
            <a:r>
              <a:rPr lang="fr-FR" dirty="0" err="1" smtClean="0"/>
              <a:t>many</a:t>
            </a:r>
            <a:r>
              <a:rPr lang="fr-FR" dirty="0" smtClean="0"/>
              <a:t> terminologies </a:t>
            </a:r>
            <a:r>
              <a:rPr lang="fr-FR" dirty="0" err="1" smtClean="0"/>
              <a:t>exist</a:t>
            </a:r>
            <a:endParaRPr lang="fr-FR" dirty="0" smtClean="0"/>
          </a:p>
          <a:p>
            <a:pPr lvl="1"/>
            <a:r>
              <a:rPr lang="fr-FR" dirty="0" err="1" smtClean="0"/>
              <a:t>At</a:t>
            </a:r>
            <a:r>
              <a:rPr lang="fr-FR" dirty="0" smtClean="0"/>
              <a:t> least, the solutions’</a:t>
            </a:r>
          </a:p>
          <a:p>
            <a:r>
              <a:rPr lang="fr-FR" dirty="0" err="1" smtClean="0"/>
              <a:t>Designing</a:t>
            </a:r>
            <a:r>
              <a:rPr lang="fr-FR" dirty="0" smtClean="0"/>
              <a:t> interface </a:t>
            </a:r>
            <a:r>
              <a:rPr lang="fr-FR" dirty="0" err="1" smtClean="0"/>
              <a:t>is</a:t>
            </a:r>
            <a:r>
              <a:rPr lang="fr-FR" dirty="0" smtClean="0"/>
              <a:t> the right time to </a:t>
            </a:r>
            <a:r>
              <a:rPr lang="fr-FR" dirty="0" err="1" smtClean="0"/>
              <a:t>establish</a:t>
            </a:r>
            <a:r>
              <a:rPr lang="fr-FR" dirty="0" smtClean="0"/>
              <a:t> a </a:t>
            </a:r>
            <a:r>
              <a:rPr lang="fr-FR" dirty="0" err="1" smtClean="0"/>
              <a:t>common</a:t>
            </a:r>
            <a:r>
              <a:rPr lang="fr-FR" dirty="0" smtClean="0"/>
              <a:t> </a:t>
            </a:r>
            <a:r>
              <a:rPr lang="fr-FR" dirty="0" err="1" smtClean="0"/>
              <a:t>understanding</a:t>
            </a:r>
            <a:r>
              <a:rPr lang="fr-FR" dirty="0" smtClean="0"/>
              <a:t> on </a:t>
            </a:r>
            <a:r>
              <a:rPr lang="fr-FR" dirty="0" err="1" smtClean="0"/>
              <a:t>company’s</a:t>
            </a:r>
            <a:r>
              <a:rPr lang="fr-FR" dirty="0" smtClean="0"/>
              <a:t> </a:t>
            </a:r>
            <a:r>
              <a:rPr lang="fr-FR" dirty="0" err="1" smtClean="0"/>
              <a:t>meta</a:t>
            </a:r>
            <a:r>
              <a:rPr lang="fr-FR" dirty="0" smtClean="0"/>
              <a:t>-data</a:t>
            </a:r>
          </a:p>
          <a:p>
            <a:r>
              <a:rPr lang="fr-FR" dirty="0" smtClean="0"/>
              <a:t>ISA-95 </a:t>
            </a:r>
            <a:r>
              <a:rPr lang="fr-FR" dirty="0" err="1" smtClean="0"/>
              <a:t>is</a:t>
            </a:r>
            <a:r>
              <a:rPr lang="fr-FR" dirty="0" smtClean="0"/>
              <a:t> a semi-canonical standard</a:t>
            </a:r>
          </a:p>
          <a:p>
            <a:pPr lvl="1"/>
            <a:r>
              <a:rPr lang="fr-FR" dirty="0" smtClean="0"/>
              <a:t>Imposes a </a:t>
            </a:r>
            <a:r>
              <a:rPr lang="fr-FR" dirty="0" err="1" smtClean="0"/>
              <a:t>given</a:t>
            </a:r>
            <a:r>
              <a:rPr lang="fr-FR" dirty="0" smtClean="0"/>
              <a:t> </a:t>
            </a:r>
            <a:r>
              <a:rPr lang="fr-FR" dirty="0" err="1" smtClean="0"/>
              <a:t>terminology</a:t>
            </a:r>
            <a:r>
              <a:rPr lang="fr-FR" dirty="0" smtClean="0"/>
              <a:t> for a </a:t>
            </a:r>
            <a:r>
              <a:rPr lang="fr-FR" dirty="0" err="1" smtClean="0"/>
              <a:t>limited</a:t>
            </a:r>
            <a:r>
              <a:rPr lang="fr-FR" dirty="0" smtClean="0"/>
              <a:t> set of </a:t>
            </a:r>
            <a:r>
              <a:rPr lang="fr-FR" dirty="0" err="1" smtClean="0"/>
              <a:t>terms</a:t>
            </a:r>
            <a:endParaRPr lang="fr-FR" dirty="0" smtClean="0"/>
          </a:p>
          <a:p>
            <a:pPr lvl="2"/>
            <a:r>
              <a:rPr lang="fr-FR" dirty="0" smtClean="0"/>
              <a:t>Standard structures and </a:t>
            </a:r>
            <a:r>
              <a:rPr lang="fr-FR" dirty="0" err="1" smtClean="0"/>
              <a:t>attributes</a:t>
            </a:r>
            <a:r>
              <a:rPr lang="fr-FR" dirty="0" smtClean="0"/>
              <a:t>: Production </a:t>
            </a:r>
            <a:r>
              <a:rPr lang="fr-FR" dirty="0" err="1" smtClean="0"/>
              <a:t>Request</a:t>
            </a:r>
            <a:r>
              <a:rPr lang="fr-FR" dirty="0" smtClean="0"/>
              <a:t>, </a:t>
            </a:r>
            <a:r>
              <a:rPr lang="fr-FR" dirty="0" err="1" smtClean="0"/>
              <a:t>Material</a:t>
            </a:r>
            <a:r>
              <a:rPr lang="fr-FR" dirty="0" smtClean="0"/>
              <a:t> </a:t>
            </a:r>
            <a:r>
              <a:rPr lang="fr-FR" dirty="0" err="1" smtClean="0"/>
              <a:t>Definition</a:t>
            </a:r>
            <a:r>
              <a:rPr lang="fr-FR" dirty="0" smtClean="0"/>
              <a:t>…</a:t>
            </a:r>
          </a:p>
          <a:p>
            <a:pPr lvl="2"/>
            <a:r>
              <a:rPr lang="fr-FR" dirty="0" smtClean="0"/>
              <a:t>All </a:t>
            </a:r>
            <a:r>
              <a:rPr lang="fr-FR" dirty="0" err="1" smtClean="0"/>
              <a:t>other</a:t>
            </a:r>
            <a:r>
              <a:rPr lang="fr-FR" dirty="0" smtClean="0"/>
              <a:t> data have are custom extensions </a:t>
            </a:r>
            <a:r>
              <a:rPr lang="fr-FR" dirty="0" err="1" smtClean="0"/>
              <a:t>through</a:t>
            </a:r>
            <a:r>
              <a:rPr lang="fr-FR" dirty="0" smtClean="0"/>
              <a:t> </a:t>
            </a:r>
            <a:r>
              <a:rPr lang="fr-FR" dirty="0" err="1" smtClean="0"/>
              <a:t>properties</a:t>
            </a:r>
            <a:r>
              <a:rPr lang="fr-FR" dirty="0" smtClean="0"/>
              <a:t> or extension </a:t>
            </a:r>
            <a:r>
              <a:rPr lang="fr-FR" dirty="0" err="1" smtClean="0"/>
              <a:t>attributes</a:t>
            </a:r>
            <a:r>
              <a:rPr lang="fr-FR" dirty="0" smtClean="0"/>
              <a:t> </a:t>
            </a:r>
          </a:p>
          <a:p>
            <a:r>
              <a:rPr lang="fr-FR" dirty="0" smtClean="0"/>
              <a:t>The « </a:t>
            </a:r>
            <a:r>
              <a:rPr lang="fr-FR" dirty="0" err="1" smtClean="0"/>
              <a:t>Glossary</a:t>
            </a:r>
            <a:r>
              <a:rPr lang="fr-FR" dirty="0" smtClean="0"/>
              <a:t> » </a:t>
            </a:r>
            <a:r>
              <a:rPr lang="fr-FR" dirty="0" err="1" smtClean="0"/>
              <a:t>shall</a:t>
            </a:r>
            <a:r>
              <a:rPr lang="fr-FR" dirty="0" smtClean="0"/>
              <a:t> </a:t>
            </a:r>
            <a:r>
              <a:rPr lang="fr-FR" dirty="0" err="1" smtClean="0"/>
              <a:t>be</a:t>
            </a:r>
            <a:r>
              <a:rPr lang="fr-FR" dirty="0" smtClean="0"/>
              <a:t> </a:t>
            </a:r>
            <a:r>
              <a:rPr lang="fr-FR" dirty="0" err="1" smtClean="0"/>
              <a:t>built</a:t>
            </a:r>
            <a:r>
              <a:rPr lang="fr-FR" dirty="0" smtClean="0"/>
              <a:t> / </a:t>
            </a:r>
            <a:r>
              <a:rPr lang="fr-FR" dirty="0" err="1" smtClean="0"/>
              <a:t>maintained</a:t>
            </a:r>
            <a:endParaRPr lang="fr-FR" dirty="0" smtClean="0"/>
          </a:p>
          <a:p>
            <a:pPr lvl="1"/>
            <a:r>
              <a:rPr lang="fr-FR" dirty="0" err="1" smtClean="0"/>
              <a:t>Defining</a:t>
            </a:r>
            <a:r>
              <a:rPr lang="fr-FR" dirty="0" smtClean="0"/>
              <a:t> an </a:t>
            </a:r>
            <a:r>
              <a:rPr lang="fr-FR" dirty="0" err="1" smtClean="0"/>
              <a:t>appropriate</a:t>
            </a:r>
            <a:r>
              <a:rPr lang="fr-FR" dirty="0" smtClean="0"/>
              <a:t> </a:t>
            </a:r>
            <a:r>
              <a:rPr lang="fr-FR" dirty="0" err="1" smtClean="0"/>
              <a:t>definition</a:t>
            </a:r>
            <a:r>
              <a:rPr lang="fr-FR" dirty="0" smtClean="0"/>
              <a:t> </a:t>
            </a:r>
          </a:p>
          <a:p>
            <a:pPr lvl="1"/>
            <a:r>
              <a:rPr lang="fr-FR" dirty="0" err="1" smtClean="0"/>
              <a:t>Matching</a:t>
            </a:r>
            <a:r>
              <a:rPr lang="fr-FR" dirty="0" smtClean="0"/>
              <a:t> the </a:t>
            </a:r>
            <a:r>
              <a:rPr lang="fr-FR" dirty="0" err="1" smtClean="0"/>
              <a:t>different</a:t>
            </a:r>
            <a:r>
              <a:rPr lang="fr-FR" dirty="0" smtClean="0"/>
              <a:t> </a:t>
            </a:r>
            <a:r>
              <a:rPr lang="fr-FR" dirty="0" err="1" smtClean="0"/>
              <a:t>terms</a:t>
            </a:r>
            <a:r>
              <a:rPr lang="fr-FR" dirty="0" smtClean="0"/>
              <a:t> </a:t>
            </a:r>
            <a:r>
              <a:rPr lang="fr-FR" dirty="0" err="1" smtClean="0"/>
              <a:t>with</a:t>
            </a:r>
            <a:r>
              <a:rPr lang="fr-FR" dirty="0" smtClean="0"/>
              <a:t> ISA-95 standard and extensions</a:t>
            </a:r>
          </a:p>
          <a:p>
            <a:pPr lvl="1"/>
            <a:r>
              <a:rPr lang="fr-FR" dirty="0" err="1" smtClean="0"/>
              <a:t>can</a:t>
            </a:r>
            <a:r>
              <a:rPr lang="fr-FR" dirty="0" smtClean="0"/>
              <a:t> </a:t>
            </a:r>
            <a:r>
              <a:rPr lang="fr-FR" dirty="0" err="1" smtClean="0"/>
              <a:t>be</a:t>
            </a:r>
            <a:r>
              <a:rPr lang="fr-FR" dirty="0" smtClean="0"/>
              <a:t> part of a </a:t>
            </a:r>
            <a:r>
              <a:rPr lang="fr-FR" dirty="0" err="1" smtClean="0"/>
              <a:t>semantic</a:t>
            </a:r>
            <a:r>
              <a:rPr lang="fr-FR" dirty="0" smtClean="0"/>
              <a:t> </a:t>
            </a:r>
            <a:r>
              <a:rPr lang="fr-FR" dirty="0" err="1" smtClean="0"/>
              <a:t>metat</a:t>
            </a:r>
            <a:r>
              <a:rPr lang="fr-FR" dirty="0" smtClean="0"/>
              <a:t> data registration process in the concept of a </a:t>
            </a:r>
            <a:r>
              <a:rPr lang="fr-FR" dirty="0" err="1" smtClean="0"/>
              <a:t>company</a:t>
            </a:r>
            <a:r>
              <a:rPr lang="fr-FR" dirty="0" smtClean="0"/>
              <a:t>-</a:t>
            </a:r>
            <a:r>
              <a:rPr lang="fr-FR" dirty="0" err="1" smtClean="0"/>
              <a:t>wide</a:t>
            </a:r>
            <a:r>
              <a:rPr lang="fr-FR" dirty="0" smtClean="0"/>
              <a:t> MDM effort</a:t>
            </a:r>
            <a:endParaRPr lang="fr-FR" dirty="0"/>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2976562"/>
            <a:ext cx="9144000" cy="381000"/>
          </a:xfrm>
          <a:prstGeom prst="rect">
            <a:avLst/>
          </a:prstGeom>
          <a:solidFill>
            <a:srgbClr val="C0C0C0">
              <a:alpha val="50195"/>
            </a:srgbClr>
          </a:solidFill>
          <a:ln w="12700">
            <a:noFill/>
            <a:miter lim="800000"/>
            <a:headEnd/>
            <a:tailEnd/>
          </a:ln>
        </p:spPr>
        <p:txBody>
          <a:bodyPr wrap="none" lIns="90000" tIns="46800" rIns="90000" bIns="46800" anchor="ctr"/>
          <a:lstStyle/>
          <a:p>
            <a:pPr eaLnBrk="0" hangingPunct="0"/>
            <a:endParaRPr lang="fr-FR"/>
          </a:p>
        </p:txBody>
      </p:sp>
      <p:sp>
        <p:nvSpPr>
          <p:cNvPr id="47107" name="Rectangle 3"/>
          <p:cNvSpPr>
            <a:spLocks noGrp="1" noChangeArrowheads="1"/>
          </p:cNvSpPr>
          <p:nvPr>
            <p:ph type="title"/>
          </p:nvPr>
        </p:nvSpPr>
        <p:spPr/>
        <p:txBody>
          <a:bodyPr/>
          <a:lstStyle/>
          <a:p>
            <a:pPr eaLnBrk="1" hangingPunct="1"/>
            <a:r>
              <a:rPr lang="en-GB" smtClean="0"/>
              <a:t>Agenda</a:t>
            </a:r>
          </a:p>
        </p:txBody>
      </p:sp>
      <p:sp>
        <p:nvSpPr>
          <p:cNvPr id="47108" name="Rectangle 4"/>
          <p:cNvSpPr>
            <a:spLocks noGrp="1" noChangeArrowheads="1"/>
          </p:cNvSpPr>
          <p:nvPr>
            <p:ph idx="1"/>
          </p:nvPr>
        </p:nvSpPr>
        <p:spPr/>
        <p:txBody>
          <a:bodyPr/>
          <a:lstStyle/>
          <a:p>
            <a:r>
              <a:rPr lang="en-GB" dirty="0" smtClean="0"/>
              <a:t>Introduction</a:t>
            </a:r>
          </a:p>
          <a:p>
            <a:r>
              <a:rPr lang="en-GB" dirty="0" smtClean="0"/>
              <a:t>Methodology overview</a:t>
            </a:r>
          </a:p>
          <a:p>
            <a:r>
              <a:rPr lang="en-GB" dirty="0" smtClean="0"/>
              <a:t>Business Processes</a:t>
            </a:r>
          </a:p>
          <a:p>
            <a:r>
              <a:rPr lang="en-GB" dirty="0" smtClean="0"/>
              <a:t>Transactions</a:t>
            </a:r>
          </a:p>
          <a:p>
            <a:r>
              <a:rPr lang="en-GB" dirty="0" smtClean="0"/>
              <a:t>Messages</a:t>
            </a:r>
          </a:p>
          <a:p>
            <a:r>
              <a:rPr lang="en-GB" dirty="0" smtClean="0"/>
              <a:t>Spreadsheet examples</a:t>
            </a:r>
          </a:p>
        </p:txBody>
      </p:sp>
      <p:sp>
        <p:nvSpPr>
          <p:cNvPr id="6" name="Espace réservé du pied de page 5"/>
          <p:cNvSpPr>
            <a:spLocks noGrp="1"/>
          </p:cNvSpPr>
          <p:nvPr>
            <p:ph type="ftr" sz="quarter" idx="10"/>
          </p:nvPr>
        </p:nvSpPr>
        <p:spPr/>
        <p:txBody>
          <a:bodyPr/>
          <a:lstStyle/>
          <a:p>
            <a:pPr>
              <a:defRPr/>
            </a:pPr>
            <a:r>
              <a:rPr lang="en-GB" smtClean="0"/>
              <a:t>5_14_ISA8895_Interoperability_B2O_Methodology</a:t>
            </a:r>
            <a:endParaRPr lang="en-GB"/>
          </a:p>
        </p:txBody>
      </p:sp>
      <p:sp>
        <p:nvSpPr>
          <p:cNvPr id="5" name="Espace réservé du numéro de diapositive 4"/>
          <p:cNvSpPr>
            <a:spLocks noGrp="1"/>
          </p:cNvSpPr>
          <p:nvPr>
            <p:ph type="sldNum" sz="quarter" idx="11"/>
          </p:nvPr>
        </p:nvSpPr>
        <p:spPr/>
        <p:txBody>
          <a:bodyPr/>
          <a:lstStyle/>
          <a:p>
            <a:pPr>
              <a:defRPr/>
            </a:pPr>
            <a:fld id="{C4A6E59B-67A9-4E67-8142-42F0BABE5B78}" type="slidenum">
              <a:rPr lang="en-GB" smtClean="0"/>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fr-FR" dirty="0" smtClean="0"/>
              <a:t>Message </a:t>
            </a:r>
            <a:r>
              <a:rPr lang="fr-FR" dirty="0" err="1" smtClean="0"/>
              <a:t>Mapping</a:t>
            </a:r>
            <a:endParaRPr lang="en-GB" dirty="0" smtClean="0"/>
          </a:p>
        </p:txBody>
      </p:sp>
      <p:sp>
        <p:nvSpPr>
          <p:cNvPr id="48131" name="Rectangle 5"/>
          <p:cNvSpPr>
            <a:spLocks noGrp="1" noChangeArrowheads="1"/>
          </p:cNvSpPr>
          <p:nvPr>
            <p:ph idx="1"/>
          </p:nvPr>
        </p:nvSpPr>
        <p:spPr/>
        <p:txBody>
          <a:bodyPr/>
          <a:lstStyle/>
          <a:p>
            <a:r>
              <a:rPr lang="en-GB" dirty="0" smtClean="0"/>
              <a:t>See Excel spreadsheet</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smtClean="0"/>
              <a:t>Interfaces manuelles ou automatisées?</a:t>
            </a:r>
          </a:p>
        </p:txBody>
      </p:sp>
      <p:sp>
        <p:nvSpPr>
          <p:cNvPr id="7171" name="Rectangle 3"/>
          <p:cNvSpPr>
            <a:spLocks noGrp="1" noChangeArrowheads="1"/>
          </p:cNvSpPr>
          <p:nvPr>
            <p:ph idx="1"/>
          </p:nvPr>
        </p:nvSpPr>
        <p:spPr/>
        <p:txBody>
          <a:bodyPr/>
          <a:lstStyle/>
          <a:p>
            <a:pPr eaLnBrk="1" hangingPunct="1">
              <a:lnSpc>
                <a:spcPct val="80000"/>
              </a:lnSpc>
            </a:pPr>
            <a:r>
              <a:rPr lang="fr-FR" dirty="0" smtClean="0"/>
              <a:t>L’isolement des systèmes peut être compensé par des saisies manuelles</a:t>
            </a:r>
          </a:p>
          <a:p>
            <a:pPr lvl="1" eaLnBrk="1" hangingPunct="1">
              <a:lnSpc>
                <a:spcPct val="75000"/>
              </a:lnSpc>
            </a:pPr>
            <a:r>
              <a:rPr lang="fr-FR" dirty="0" smtClean="0"/>
              <a:t>L’information nécessaire crée part le systèmes amont peut être </a:t>
            </a:r>
            <a:r>
              <a:rPr lang="fr-FR" dirty="0" err="1" smtClean="0"/>
              <a:t>re</a:t>
            </a:r>
            <a:r>
              <a:rPr lang="fr-FR" dirty="0" smtClean="0"/>
              <a:t>-saisie dans le système aval.</a:t>
            </a:r>
          </a:p>
          <a:p>
            <a:pPr lvl="1" eaLnBrk="1" hangingPunct="1">
              <a:lnSpc>
                <a:spcPct val="75000"/>
              </a:lnSpc>
            </a:pPr>
            <a:r>
              <a:rPr lang="fr-FR" dirty="0" smtClean="0"/>
              <a:t>Ceci est tout à fait possible si le flux de données n’est pas trop important</a:t>
            </a:r>
          </a:p>
          <a:p>
            <a:pPr eaLnBrk="1" hangingPunct="1">
              <a:lnSpc>
                <a:spcPct val="80000"/>
              </a:lnSpc>
            </a:pPr>
            <a:r>
              <a:rPr lang="fr-FR" dirty="0" smtClean="0"/>
              <a:t>L’automatisation des échanges d’information</a:t>
            </a:r>
          </a:p>
          <a:p>
            <a:pPr lvl="1" eaLnBrk="1" hangingPunct="1">
              <a:lnSpc>
                <a:spcPct val="75000"/>
              </a:lnSpc>
            </a:pPr>
            <a:r>
              <a:rPr lang="fr-FR" dirty="0" smtClean="0"/>
              <a:t>Permet des débits plus importants, autorise une information plus complète</a:t>
            </a:r>
          </a:p>
          <a:p>
            <a:pPr lvl="1" eaLnBrk="1" hangingPunct="1">
              <a:lnSpc>
                <a:spcPct val="75000"/>
              </a:lnSpc>
            </a:pPr>
            <a:r>
              <a:rPr lang="fr-FR" dirty="0" smtClean="0"/>
              <a:t>Fiabilise les échanges, Élimine les erreurs de saisie</a:t>
            </a:r>
          </a:p>
          <a:p>
            <a:pPr eaLnBrk="1" hangingPunct="1">
              <a:lnSpc>
                <a:spcPct val="80000"/>
              </a:lnSpc>
            </a:pPr>
            <a:r>
              <a:rPr lang="fr-FR" dirty="0" smtClean="0"/>
              <a:t>Attention</a:t>
            </a:r>
          </a:p>
          <a:p>
            <a:pPr lvl="1" eaLnBrk="1" hangingPunct="1">
              <a:lnSpc>
                <a:spcPct val="75000"/>
              </a:lnSpc>
            </a:pPr>
            <a:r>
              <a:rPr lang="fr-FR" dirty="0" smtClean="0"/>
              <a:t>Le coût des interfaces est élevé</a:t>
            </a:r>
          </a:p>
          <a:p>
            <a:pPr lvl="1" eaLnBrk="1" hangingPunct="1">
              <a:lnSpc>
                <a:spcPct val="75000"/>
              </a:lnSpc>
            </a:pPr>
            <a:r>
              <a:rPr lang="fr-FR" dirty="0" smtClean="0"/>
              <a:t>Le coût de la maintenance peut être encore plus critique</a:t>
            </a:r>
          </a:p>
          <a:p>
            <a:pPr lvl="1" eaLnBrk="1" hangingPunct="1">
              <a:lnSpc>
                <a:spcPct val="75000"/>
              </a:lnSpc>
            </a:pPr>
            <a:r>
              <a:rPr lang="fr-FR" dirty="0" smtClean="0"/>
              <a:t>Considérer objectivement les bénéfices réels face au coût</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FR" smtClean="0"/>
              <a:t>Quel problème?</a:t>
            </a:r>
          </a:p>
        </p:txBody>
      </p:sp>
      <p:sp>
        <p:nvSpPr>
          <p:cNvPr id="8195" name="Rectangle 3"/>
          <p:cNvSpPr>
            <a:spLocks noGrp="1" noChangeArrowheads="1"/>
          </p:cNvSpPr>
          <p:nvPr>
            <p:ph idx="1"/>
          </p:nvPr>
        </p:nvSpPr>
        <p:spPr/>
        <p:txBody>
          <a:bodyPr/>
          <a:lstStyle/>
          <a:p>
            <a:pPr eaLnBrk="1" hangingPunct="1"/>
            <a:r>
              <a:rPr lang="fr-FR" dirty="0" smtClean="0"/>
              <a:t>L’interface assure la liaison entre plusieurs systèmes au niveau des données : </a:t>
            </a:r>
          </a:p>
          <a:p>
            <a:pPr lvl="1" eaLnBrk="1" hangingPunct="1"/>
            <a:r>
              <a:rPr lang="fr-FR" dirty="0" smtClean="0"/>
              <a:t>l’information nécessaire pour une fonction donnée d’un système est obtenue à partir d’un autre système</a:t>
            </a:r>
          </a:p>
          <a:p>
            <a:pPr lvl="1" eaLnBrk="1" hangingPunct="1"/>
            <a:r>
              <a:rPr lang="fr-FR" dirty="0" smtClean="0"/>
              <a:t>Le transfert d’information intervient à l’occasion d’un événement déterminé </a:t>
            </a:r>
          </a:p>
          <a:p>
            <a:pPr lvl="1" eaLnBrk="1" hangingPunct="1"/>
            <a:r>
              <a:rPr lang="fr-FR" dirty="0" smtClean="0"/>
              <a:t>Le transfert d’information, résultat d’une action au niveau de celui qui l’émet, correspond à une demande de traitement au niveau de celui qui la reçoit</a:t>
            </a:r>
          </a:p>
          <a:p>
            <a:pPr lvl="1" eaLnBrk="1" hangingPunct="1"/>
            <a:r>
              <a:rPr lang="fr-FR" dirty="0" smtClean="0"/>
              <a:t>Le processus qui supervise l’initiation de ces actions et des transferts correspondants peut être lui-même manuel ou automatisé</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mtClean="0"/>
              <a:t>Quel problème?</a:t>
            </a:r>
          </a:p>
        </p:txBody>
      </p:sp>
      <p:sp>
        <p:nvSpPr>
          <p:cNvPr id="9219" name="Rectangle 3"/>
          <p:cNvSpPr>
            <a:spLocks noGrp="1" noChangeArrowheads="1"/>
          </p:cNvSpPr>
          <p:nvPr>
            <p:ph idx="1"/>
          </p:nvPr>
        </p:nvSpPr>
        <p:spPr/>
        <p:txBody>
          <a:bodyPr/>
          <a:lstStyle/>
          <a:p>
            <a:pPr eaLnBrk="1" hangingPunct="1"/>
            <a:r>
              <a:rPr lang="fr-FR" smtClean="0"/>
              <a:t>Les systèmes ont des cycles de vie indépendants</a:t>
            </a:r>
          </a:p>
          <a:p>
            <a:pPr eaLnBrk="1" hangingPunct="1"/>
            <a:r>
              <a:rPr lang="fr-FR" smtClean="0"/>
              <a:t>En conséquence Les informations produites et consommées par chaque système pour une fonction donnée </a:t>
            </a:r>
          </a:p>
          <a:p>
            <a:pPr lvl="1" eaLnBrk="1" hangingPunct="1"/>
            <a:r>
              <a:rPr lang="fr-FR" smtClean="0"/>
              <a:t>vont évoluer dans le temps</a:t>
            </a:r>
          </a:p>
          <a:p>
            <a:pPr lvl="1" eaLnBrk="1" hangingPunct="1"/>
            <a:r>
              <a:rPr lang="fr-FR" smtClean="0"/>
              <a:t>De façon asynchrone</a:t>
            </a:r>
          </a:p>
          <a:p>
            <a:pPr lvl="1" eaLnBrk="1" hangingPunct="1"/>
            <a:r>
              <a:rPr lang="fr-FR" smtClean="0"/>
              <a:t>Entraînant une corruption possible des interfaces concernées à chaque évolution </a:t>
            </a:r>
          </a:p>
          <a:p>
            <a:pPr eaLnBrk="1" hangingPunct="1"/>
            <a:r>
              <a:rPr lang="fr-FR" smtClean="0"/>
              <a:t>La maintenance des interfaces est le point le plus critique pour la maintenance et la gestion du cycle de vie des systèmes d’information collaboratifs</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smtClean="0"/>
              <a:t>Evolution des interfaces</a:t>
            </a:r>
          </a:p>
        </p:txBody>
      </p:sp>
      <p:sp>
        <p:nvSpPr>
          <p:cNvPr id="11267" name="Rectangle 3"/>
          <p:cNvSpPr>
            <a:spLocks noGrp="1" noChangeArrowheads="1"/>
          </p:cNvSpPr>
          <p:nvPr>
            <p:ph idx="1"/>
          </p:nvPr>
        </p:nvSpPr>
        <p:spPr/>
        <p:txBody>
          <a:bodyPr/>
          <a:lstStyle/>
          <a:p>
            <a:pPr eaLnBrk="1" hangingPunct="1"/>
            <a:r>
              <a:rPr lang="fr-FR" sz="1800" dirty="0" smtClean="0"/>
              <a:t>Approche classique</a:t>
            </a:r>
          </a:p>
          <a:p>
            <a:pPr lvl="1" eaLnBrk="1" hangingPunct="1"/>
            <a:r>
              <a:rPr lang="fr-FR" sz="1800" dirty="0" smtClean="0"/>
              <a:t>Conception point à point: chaque besoin de transfert d’information est traité comme un problème concernant exclusivement les 2 applications concernées</a:t>
            </a:r>
          </a:p>
          <a:p>
            <a:pPr lvl="1" eaLnBrk="1" hangingPunct="1"/>
            <a:r>
              <a:rPr lang="fr-FR" sz="1800" dirty="0" smtClean="0"/>
              <a:t>Souvent réalisées par des transferts de fichiers ou des bases de données</a:t>
            </a:r>
          </a:p>
          <a:p>
            <a:pPr lvl="1" eaLnBrk="1" hangingPunct="1"/>
            <a:r>
              <a:rPr lang="fr-FR" sz="1800" dirty="0" smtClean="0"/>
              <a:t>Le bonheur des intégrateurs</a:t>
            </a:r>
          </a:p>
          <a:p>
            <a:pPr lvl="1" eaLnBrk="1" hangingPunct="1"/>
            <a:r>
              <a:rPr lang="fr-FR" sz="1800" dirty="0" smtClean="0"/>
              <a:t>Le cauchemar des utilisateurs</a:t>
            </a:r>
          </a:p>
          <a:p>
            <a:pPr eaLnBrk="1" hangingPunct="1"/>
            <a:r>
              <a:rPr lang="fr-FR" sz="1800" dirty="0" smtClean="0"/>
              <a:t>EAI / middlewares</a:t>
            </a:r>
          </a:p>
          <a:p>
            <a:pPr lvl="1" eaLnBrk="1" hangingPunct="1"/>
            <a:r>
              <a:rPr lang="fr-FR" sz="1800" dirty="0" smtClean="0"/>
              <a:t>Sécurisent les transferts d’information</a:t>
            </a:r>
          </a:p>
          <a:p>
            <a:pPr lvl="1" eaLnBrk="1" hangingPunct="1"/>
            <a:r>
              <a:rPr lang="fr-FR" sz="1800" dirty="0" smtClean="0"/>
              <a:t>Autorisent une communication banalisée indépendante des OS</a:t>
            </a:r>
          </a:p>
          <a:p>
            <a:pPr eaLnBrk="1" hangingPunct="1"/>
            <a:r>
              <a:rPr lang="fr-FR" sz="1800" dirty="0" smtClean="0"/>
              <a:t>SOA / Architectures orientée services</a:t>
            </a:r>
          </a:p>
          <a:p>
            <a:pPr lvl="1" eaLnBrk="1" hangingPunct="1"/>
            <a:r>
              <a:rPr lang="fr-FR" sz="1800" dirty="0" smtClean="0"/>
              <a:t>Implique un langage de communication commun</a:t>
            </a:r>
          </a:p>
          <a:p>
            <a:pPr lvl="1" eaLnBrk="1" hangingPunct="1"/>
            <a:r>
              <a:rPr lang="fr-FR" sz="1800" dirty="0" smtClean="0"/>
              <a:t>Enregistrement/découverte de services proposés par les applications</a:t>
            </a:r>
          </a:p>
          <a:p>
            <a:pPr lvl="2"/>
            <a:r>
              <a:rPr lang="fr-FR" sz="1600" dirty="0" smtClean="0"/>
              <a:t>Interface standardisée (WSDL)</a:t>
            </a:r>
          </a:p>
          <a:p>
            <a:pPr lvl="2"/>
            <a:r>
              <a:rPr lang="fr-FR" sz="1600" dirty="0" smtClean="0"/>
              <a:t>Indépendance du service et de l’application qui le fournit</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smtClean="0">
                <a:cs typeface="Times New Roman" pitchFamily="18" charset="0"/>
              </a:rPr>
              <a:t>Approche classique -&gt; EAI / Services</a:t>
            </a:r>
            <a:r>
              <a:rPr lang="fr-FR" smtClean="0"/>
              <a:t> </a:t>
            </a:r>
          </a:p>
        </p:txBody>
      </p:sp>
      <p:sp>
        <p:nvSpPr>
          <p:cNvPr id="76" name="Espace réservé du pied de page 75"/>
          <p:cNvSpPr>
            <a:spLocks noGrp="1"/>
          </p:cNvSpPr>
          <p:nvPr>
            <p:ph type="ftr" sz="quarter" idx="10"/>
          </p:nvPr>
        </p:nvSpPr>
        <p:spPr/>
        <p:txBody>
          <a:bodyPr/>
          <a:lstStyle/>
          <a:p>
            <a:pPr>
              <a:defRPr/>
            </a:pPr>
            <a:r>
              <a:rPr lang="en-GB" smtClean="0"/>
              <a:t>5_14_ISA8895_Interoperability_B2O_Methodology</a:t>
            </a:r>
            <a:endParaRPr lang="en-GB"/>
          </a:p>
        </p:txBody>
      </p:sp>
      <p:sp>
        <p:nvSpPr>
          <p:cNvPr id="75" name="Espace réservé du numéro de diapositive 74"/>
          <p:cNvSpPr>
            <a:spLocks noGrp="1"/>
          </p:cNvSpPr>
          <p:nvPr>
            <p:ph type="sldNum" sz="quarter" idx="11"/>
          </p:nvPr>
        </p:nvSpPr>
        <p:spPr/>
        <p:txBody>
          <a:bodyPr/>
          <a:lstStyle/>
          <a:p>
            <a:pPr>
              <a:defRPr/>
            </a:pPr>
            <a:fld id="{3E9D34F2-6B03-4B5D-92B2-C4245B402685}" type="slidenum">
              <a:rPr lang="en-GB" smtClean="0"/>
              <a:pPr>
                <a:defRPr/>
              </a:pPr>
              <a:t>8</a:t>
            </a:fld>
            <a:endParaRPr lang="en-GB"/>
          </a:p>
        </p:txBody>
      </p:sp>
      <p:sp>
        <p:nvSpPr>
          <p:cNvPr id="13315" name="Oval 3"/>
          <p:cNvSpPr>
            <a:spLocks noChangeArrowheads="1"/>
          </p:cNvSpPr>
          <p:nvPr/>
        </p:nvSpPr>
        <p:spPr bwMode="auto">
          <a:xfrm>
            <a:off x="152400" y="12684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A</a:t>
            </a:r>
          </a:p>
        </p:txBody>
      </p:sp>
      <p:sp>
        <p:nvSpPr>
          <p:cNvPr id="13316" name="Oval 4"/>
          <p:cNvSpPr>
            <a:spLocks noChangeArrowheads="1"/>
          </p:cNvSpPr>
          <p:nvPr/>
        </p:nvSpPr>
        <p:spPr bwMode="auto">
          <a:xfrm>
            <a:off x="152400" y="21828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B</a:t>
            </a:r>
          </a:p>
        </p:txBody>
      </p:sp>
      <p:sp>
        <p:nvSpPr>
          <p:cNvPr id="13317" name="Oval 5"/>
          <p:cNvSpPr>
            <a:spLocks noChangeArrowheads="1"/>
          </p:cNvSpPr>
          <p:nvPr/>
        </p:nvSpPr>
        <p:spPr bwMode="auto">
          <a:xfrm>
            <a:off x="152400" y="31734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C</a:t>
            </a:r>
          </a:p>
        </p:txBody>
      </p:sp>
      <p:sp>
        <p:nvSpPr>
          <p:cNvPr id="13318" name="Oval 6"/>
          <p:cNvSpPr>
            <a:spLocks noChangeArrowheads="1"/>
          </p:cNvSpPr>
          <p:nvPr/>
        </p:nvSpPr>
        <p:spPr bwMode="auto">
          <a:xfrm>
            <a:off x="152400" y="41640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D</a:t>
            </a:r>
          </a:p>
        </p:txBody>
      </p:sp>
      <p:sp>
        <p:nvSpPr>
          <p:cNvPr id="13319" name="Oval 7"/>
          <p:cNvSpPr>
            <a:spLocks noChangeArrowheads="1"/>
          </p:cNvSpPr>
          <p:nvPr/>
        </p:nvSpPr>
        <p:spPr bwMode="auto">
          <a:xfrm>
            <a:off x="2438400" y="12684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G</a:t>
            </a:r>
          </a:p>
        </p:txBody>
      </p:sp>
      <p:sp>
        <p:nvSpPr>
          <p:cNvPr id="13320" name="Oval 8"/>
          <p:cNvSpPr>
            <a:spLocks noChangeArrowheads="1"/>
          </p:cNvSpPr>
          <p:nvPr/>
        </p:nvSpPr>
        <p:spPr bwMode="auto">
          <a:xfrm>
            <a:off x="2438400" y="21828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H</a:t>
            </a:r>
          </a:p>
        </p:txBody>
      </p:sp>
      <p:sp>
        <p:nvSpPr>
          <p:cNvPr id="13321" name="Oval 9"/>
          <p:cNvSpPr>
            <a:spLocks noChangeArrowheads="1"/>
          </p:cNvSpPr>
          <p:nvPr/>
        </p:nvSpPr>
        <p:spPr bwMode="auto">
          <a:xfrm>
            <a:off x="2438400" y="31734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I</a:t>
            </a:r>
          </a:p>
        </p:txBody>
      </p:sp>
      <p:sp>
        <p:nvSpPr>
          <p:cNvPr id="13322" name="Oval 10"/>
          <p:cNvSpPr>
            <a:spLocks noChangeArrowheads="1"/>
          </p:cNvSpPr>
          <p:nvPr/>
        </p:nvSpPr>
        <p:spPr bwMode="auto">
          <a:xfrm>
            <a:off x="2438400" y="41640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J</a:t>
            </a:r>
          </a:p>
        </p:txBody>
      </p:sp>
      <p:sp>
        <p:nvSpPr>
          <p:cNvPr id="13323" name="Oval 11"/>
          <p:cNvSpPr>
            <a:spLocks noChangeArrowheads="1"/>
          </p:cNvSpPr>
          <p:nvPr/>
        </p:nvSpPr>
        <p:spPr bwMode="auto">
          <a:xfrm>
            <a:off x="152400" y="51546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E</a:t>
            </a:r>
          </a:p>
        </p:txBody>
      </p:sp>
      <p:sp>
        <p:nvSpPr>
          <p:cNvPr id="13324" name="Oval 12"/>
          <p:cNvSpPr>
            <a:spLocks noChangeArrowheads="1"/>
          </p:cNvSpPr>
          <p:nvPr/>
        </p:nvSpPr>
        <p:spPr bwMode="auto">
          <a:xfrm>
            <a:off x="2438400" y="51546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K</a:t>
            </a:r>
          </a:p>
        </p:txBody>
      </p:sp>
      <p:cxnSp>
        <p:nvCxnSpPr>
          <p:cNvPr id="13325" name="AutoShape 13"/>
          <p:cNvCxnSpPr>
            <a:cxnSpLocks noChangeShapeType="1"/>
            <a:stCxn id="13315" idx="6"/>
            <a:endCxn id="13319" idx="2"/>
          </p:cNvCxnSpPr>
          <p:nvPr/>
        </p:nvCxnSpPr>
        <p:spPr bwMode="auto">
          <a:xfrm>
            <a:off x="990600" y="1497013"/>
            <a:ext cx="1447800" cy="0"/>
          </a:xfrm>
          <a:prstGeom prst="straightConnector1">
            <a:avLst/>
          </a:prstGeom>
          <a:noFill/>
          <a:ln w="9525">
            <a:solidFill>
              <a:schemeClr val="tx1"/>
            </a:solidFill>
            <a:round/>
            <a:headEnd type="triangle" w="med" len="med"/>
            <a:tailEnd type="triangle" w="med" len="med"/>
          </a:ln>
        </p:spPr>
      </p:cxnSp>
      <p:cxnSp>
        <p:nvCxnSpPr>
          <p:cNvPr id="13326" name="AutoShape 14"/>
          <p:cNvCxnSpPr>
            <a:cxnSpLocks noChangeShapeType="1"/>
            <a:stCxn id="13315" idx="6"/>
            <a:endCxn id="13320" idx="2"/>
          </p:cNvCxnSpPr>
          <p:nvPr/>
        </p:nvCxnSpPr>
        <p:spPr bwMode="auto">
          <a:xfrm>
            <a:off x="990600" y="1497013"/>
            <a:ext cx="1447800" cy="914400"/>
          </a:xfrm>
          <a:prstGeom prst="curvedConnector3">
            <a:avLst>
              <a:gd name="adj1" fmla="val 50000"/>
            </a:avLst>
          </a:prstGeom>
          <a:noFill/>
          <a:ln w="9525">
            <a:solidFill>
              <a:schemeClr val="tx1"/>
            </a:solidFill>
            <a:round/>
            <a:headEnd type="triangle" w="med" len="med"/>
            <a:tailEnd type="triangle" w="med" len="med"/>
          </a:ln>
        </p:spPr>
      </p:cxnSp>
      <p:cxnSp>
        <p:nvCxnSpPr>
          <p:cNvPr id="13327" name="AutoShape 15"/>
          <p:cNvCxnSpPr>
            <a:cxnSpLocks noChangeShapeType="1"/>
            <a:stCxn id="13315" idx="6"/>
            <a:endCxn id="13321" idx="2"/>
          </p:cNvCxnSpPr>
          <p:nvPr/>
        </p:nvCxnSpPr>
        <p:spPr bwMode="auto">
          <a:xfrm>
            <a:off x="990600" y="1497013"/>
            <a:ext cx="1447800" cy="1905000"/>
          </a:xfrm>
          <a:prstGeom prst="curvedConnector3">
            <a:avLst>
              <a:gd name="adj1" fmla="val 50000"/>
            </a:avLst>
          </a:prstGeom>
          <a:noFill/>
          <a:ln w="9525">
            <a:solidFill>
              <a:schemeClr val="tx1"/>
            </a:solidFill>
            <a:round/>
            <a:headEnd type="triangle" w="med" len="med"/>
            <a:tailEnd type="triangle" w="med" len="med"/>
          </a:ln>
        </p:spPr>
      </p:cxnSp>
      <p:cxnSp>
        <p:nvCxnSpPr>
          <p:cNvPr id="13328" name="AutoShape 16"/>
          <p:cNvCxnSpPr>
            <a:cxnSpLocks noChangeShapeType="1"/>
            <a:stCxn id="13315" idx="6"/>
            <a:endCxn id="13322" idx="2"/>
          </p:cNvCxnSpPr>
          <p:nvPr/>
        </p:nvCxnSpPr>
        <p:spPr bwMode="auto">
          <a:xfrm>
            <a:off x="990600" y="1497013"/>
            <a:ext cx="1447800" cy="2895600"/>
          </a:xfrm>
          <a:prstGeom prst="curvedConnector3">
            <a:avLst>
              <a:gd name="adj1" fmla="val 50000"/>
            </a:avLst>
          </a:prstGeom>
          <a:noFill/>
          <a:ln w="9525">
            <a:solidFill>
              <a:schemeClr val="tx1"/>
            </a:solidFill>
            <a:round/>
            <a:headEnd type="triangle" w="med" len="med"/>
            <a:tailEnd type="triangle" w="med" len="med"/>
          </a:ln>
        </p:spPr>
      </p:cxnSp>
      <p:cxnSp>
        <p:nvCxnSpPr>
          <p:cNvPr id="13329" name="AutoShape 17"/>
          <p:cNvCxnSpPr>
            <a:cxnSpLocks noChangeShapeType="1"/>
            <a:stCxn id="13315" idx="6"/>
            <a:endCxn id="13324" idx="2"/>
          </p:cNvCxnSpPr>
          <p:nvPr/>
        </p:nvCxnSpPr>
        <p:spPr bwMode="auto">
          <a:xfrm>
            <a:off x="990600" y="1497013"/>
            <a:ext cx="1447800" cy="3886200"/>
          </a:xfrm>
          <a:prstGeom prst="curvedConnector3">
            <a:avLst>
              <a:gd name="adj1" fmla="val 50000"/>
            </a:avLst>
          </a:prstGeom>
          <a:noFill/>
          <a:ln w="9525">
            <a:solidFill>
              <a:schemeClr val="tx1"/>
            </a:solidFill>
            <a:round/>
            <a:headEnd type="triangle" w="med" len="med"/>
            <a:tailEnd type="triangle" w="med" len="med"/>
          </a:ln>
        </p:spPr>
      </p:cxnSp>
      <p:cxnSp>
        <p:nvCxnSpPr>
          <p:cNvPr id="13330" name="AutoShape 18"/>
          <p:cNvCxnSpPr>
            <a:cxnSpLocks noChangeShapeType="1"/>
            <a:stCxn id="13316" idx="6"/>
            <a:endCxn id="13320" idx="2"/>
          </p:cNvCxnSpPr>
          <p:nvPr/>
        </p:nvCxnSpPr>
        <p:spPr bwMode="auto">
          <a:xfrm>
            <a:off x="990600" y="2411413"/>
            <a:ext cx="1447800" cy="0"/>
          </a:xfrm>
          <a:prstGeom prst="straightConnector1">
            <a:avLst/>
          </a:prstGeom>
          <a:noFill/>
          <a:ln w="9525">
            <a:solidFill>
              <a:schemeClr val="tx1"/>
            </a:solidFill>
            <a:round/>
            <a:headEnd type="triangle" w="med" len="med"/>
            <a:tailEnd type="triangle" w="med" len="med"/>
          </a:ln>
        </p:spPr>
      </p:cxnSp>
      <p:cxnSp>
        <p:nvCxnSpPr>
          <p:cNvPr id="13331" name="AutoShape 19"/>
          <p:cNvCxnSpPr>
            <a:cxnSpLocks noChangeShapeType="1"/>
            <a:stCxn id="13316" idx="6"/>
            <a:endCxn id="13321" idx="2"/>
          </p:cNvCxnSpPr>
          <p:nvPr/>
        </p:nvCxnSpPr>
        <p:spPr bwMode="auto">
          <a:xfrm>
            <a:off x="990600" y="24114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32" name="AutoShape 20"/>
          <p:cNvCxnSpPr>
            <a:cxnSpLocks noChangeShapeType="1"/>
            <a:stCxn id="13316" idx="6"/>
            <a:endCxn id="13322" idx="2"/>
          </p:cNvCxnSpPr>
          <p:nvPr/>
        </p:nvCxnSpPr>
        <p:spPr bwMode="auto">
          <a:xfrm>
            <a:off x="990600" y="2411413"/>
            <a:ext cx="1447800" cy="1981200"/>
          </a:xfrm>
          <a:prstGeom prst="curvedConnector3">
            <a:avLst>
              <a:gd name="adj1" fmla="val 50000"/>
            </a:avLst>
          </a:prstGeom>
          <a:noFill/>
          <a:ln w="9525">
            <a:solidFill>
              <a:schemeClr val="tx1"/>
            </a:solidFill>
            <a:round/>
            <a:headEnd type="triangle" w="med" len="med"/>
            <a:tailEnd type="triangle" w="med" len="med"/>
          </a:ln>
        </p:spPr>
      </p:cxnSp>
      <p:cxnSp>
        <p:nvCxnSpPr>
          <p:cNvPr id="13333" name="AutoShape 21"/>
          <p:cNvCxnSpPr>
            <a:cxnSpLocks noChangeShapeType="1"/>
            <a:stCxn id="13316" idx="6"/>
            <a:endCxn id="13324" idx="2"/>
          </p:cNvCxnSpPr>
          <p:nvPr/>
        </p:nvCxnSpPr>
        <p:spPr bwMode="auto">
          <a:xfrm>
            <a:off x="990600" y="2411413"/>
            <a:ext cx="1447800" cy="2971800"/>
          </a:xfrm>
          <a:prstGeom prst="curvedConnector3">
            <a:avLst>
              <a:gd name="adj1" fmla="val 50000"/>
            </a:avLst>
          </a:prstGeom>
          <a:noFill/>
          <a:ln w="9525">
            <a:solidFill>
              <a:schemeClr val="tx1"/>
            </a:solidFill>
            <a:round/>
            <a:headEnd type="triangle" w="med" len="med"/>
            <a:tailEnd type="triangle" w="med" len="med"/>
          </a:ln>
        </p:spPr>
      </p:cxnSp>
      <p:cxnSp>
        <p:nvCxnSpPr>
          <p:cNvPr id="13334" name="AutoShape 22"/>
          <p:cNvCxnSpPr>
            <a:cxnSpLocks noChangeShapeType="1"/>
            <a:stCxn id="13316" idx="6"/>
            <a:endCxn id="13319" idx="2"/>
          </p:cNvCxnSpPr>
          <p:nvPr/>
        </p:nvCxnSpPr>
        <p:spPr bwMode="auto">
          <a:xfrm flipV="1">
            <a:off x="990600" y="1497013"/>
            <a:ext cx="1447800" cy="914400"/>
          </a:xfrm>
          <a:prstGeom prst="curvedConnector3">
            <a:avLst>
              <a:gd name="adj1" fmla="val 50000"/>
            </a:avLst>
          </a:prstGeom>
          <a:noFill/>
          <a:ln w="9525">
            <a:solidFill>
              <a:schemeClr val="tx1"/>
            </a:solidFill>
            <a:round/>
            <a:headEnd type="triangle" w="med" len="med"/>
            <a:tailEnd type="triangle" w="med" len="med"/>
          </a:ln>
        </p:spPr>
      </p:cxnSp>
      <p:cxnSp>
        <p:nvCxnSpPr>
          <p:cNvPr id="13335" name="AutoShape 23"/>
          <p:cNvCxnSpPr>
            <a:cxnSpLocks noChangeShapeType="1"/>
            <a:stCxn id="13317" idx="6"/>
            <a:endCxn id="13319" idx="2"/>
          </p:cNvCxnSpPr>
          <p:nvPr/>
        </p:nvCxnSpPr>
        <p:spPr bwMode="auto">
          <a:xfrm flipV="1">
            <a:off x="990600" y="1497013"/>
            <a:ext cx="1447800" cy="1905000"/>
          </a:xfrm>
          <a:prstGeom prst="curvedConnector3">
            <a:avLst>
              <a:gd name="adj1" fmla="val 50000"/>
            </a:avLst>
          </a:prstGeom>
          <a:noFill/>
          <a:ln w="9525">
            <a:solidFill>
              <a:schemeClr val="tx1"/>
            </a:solidFill>
            <a:round/>
            <a:headEnd type="triangle" w="med" len="med"/>
            <a:tailEnd type="triangle" w="med" len="med"/>
          </a:ln>
        </p:spPr>
      </p:cxnSp>
      <p:cxnSp>
        <p:nvCxnSpPr>
          <p:cNvPr id="13336" name="AutoShape 24"/>
          <p:cNvCxnSpPr>
            <a:cxnSpLocks noChangeShapeType="1"/>
            <a:stCxn id="13317" idx="6"/>
            <a:endCxn id="13320" idx="2"/>
          </p:cNvCxnSpPr>
          <p:nvPr/>
        </p:nvCxnSpPr>
        <p:spPr bwMode="auto">
          <a:xfrm flipV="1">
            <a:off x="990600" y="24114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37" name="AutoShape 25"/>
          <p:cNvCxnSpPr>
            <a:cxnSpLocks noChangeShapeType="1"/>
            <a:stCxn id="13317" idx="6"/>
            <a:endCxn id="13321" idx="2"/>
          </p:cNvCxnSpPr>
          <p:nvPr/>
        </p:nvCxnSpPr>
        <p:spPr bwMode="auto">
          <a:xfrm>
            <a:off x="990600" y="3402013"/>
            <a:ext cx="1447800" cy="0"/>
          </a:xfrm>
          <a:prstGeom prst="straightConnector1">
            <a:avLst/>
          </a:prstGeom>
          <a:noFill/>
          <a:ln w="9525">
            <a:solidFill>
              <a:schemeClr val="tx1"/>
            </a:solidFill>
            <a:round/>
            <a:headEnd type="triangle" w="med" len="med"/>
            <a:tailEnd type="triangle" w="med" len="med"/>
          </a:ln>
        </p:spPr>
      </p:cxnSp>
      <p:cxnSp>
        <p:nvCxnSpPr>
          <p:cNvPr id="13338" name="AutoShape 26"/>
          <p:cNvCxnSpPr>
            <a:cxnSpLocks noChangeShapeType="1"/>
            <a:stCxn id="13317" idx="6"/>
            <a:endCxn id="13322" idx="2"/>
          </p:cNvCxnSpPr>
          <p:nvPr/>
        </p:nvCxnSpPr>
        <p:spPr bwMode="auto">
          <a:xfrm>
            <a:off x="990600" y="34020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39" name="AutoShape 27"/>
          <p:cNvCxnSpPr>
            <a:cxnSpLocks noChangeShapeType="1"/>
            <a:stCxn id="13317" idx="6"/>
            <a:endCxn id="13324" idx="2"/>
          </p:cNvCxnSpPr>
          <p:nvPr/>
        </p:nvCxnSpPr>
        <p:spPr bwMode="auto">
          <a:xfrm>
            <a:off x="990600" y="3402013"/>
            <a:ext cx="1447800" cy="1981200"/>
          </a:xfrm>
          <a:prstGeom prst="curvedConnector3">
            <a:avLst>
              <a:gd name="adj1" fmla="val 50000"/>
            </a:avLst>
          </a:prstGeom>
          <a:noFill/>
          <a:ln w="9525">
            <a:solidFill>
              <a:schemeClr val="tx1"/>
            </a:solidFill>
            <a:round/>
            <a:headEnd type="triangle" w="med" len="med"/>
            <a:tailEnd type="triangle" w="med" len="med"/>
          </a:ln>
        </p:spPr>
      </p:cxnSp>
      <p:cxnSp>
        <p:nvCxnSpPr>
          <p:cNvPr id="13340" name="AutoShape 28"/>
          <p:cNvCxnSpPr>
            <a:cxnSpLocks noChangeShapeType="1"/>
            <a:stCxn id="13318" idx="6"/>
            <a:endCxn id="13324" idx="2"/>
          </p:cNvCxnSpPr>
          <p:nvPr/>
        </p:nvCxnSpPr>
        <p:spPr bwMode="auto">
          <a:xfrm>
            <a:off x="990600" y="43926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41" name="AutoShape 29"/>
          <p:cNvCxnSpPr>
            <a:cxnSpLocks noChangeShapeType="1"/>
            <a:stCxn id="13318" idx="6"/>
            <a:endCxn id="13322" idx="2"/>
          </p:cNvCxnSpPr>
          <p:nvPr/>
        </p:nvCxnSpPr>
        <p:spPr bwMode="auto">
          <a:xfrm>
            <a:off x="990600" y="4392613"/>
            <a:ext cx="1447800" cy="0"/>
          </a:xfrm>
          <a:prstGeom prst="straightConnector1">
            <a:avLst/>
          </a:prstGeom>
          <a:noFill/>
          <a:ln w="9525">
            <a:solidFill>
              <a:schemeClr val="tx1"/>
            </a:solidFill>
            <a:round/>
            <a:headEnd type="triangle" w="med" len="med"/>
            <a:tailEnd type="triangle" w="med" len="med"/>
          </a:ln>
        </p:spPr>
      </p:cxnSp>
      <p:cxnSp>
        <p:nvCxnSpPr>
          <p:cNvPr id="13342" name="AutoShape 30"/>
          <p:cNvCxnSpPr>
            <a:cxnSpLocks noChangeShapeType="1"/>
            <a:stCxn id="13318" idx="6"/>
            <a:endCxn id="13321" idx="2"/>
          </p:cNvCxnSpPr>
          <p:nvPr/>
        </p:nvCxnSpPr>
        <p:spPr bwMode="auto">
          <a:xfrm flipV="1">
            <a:off x="990600" y="34020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43" name="AutoShape 31"/>
          <p:cNvCxnSpPr>
            <a:cxnSpLocks noChangeShapeType="1"/>
            <a:stCxn id="13318" idx="6"/>
            <a:endCxn id="13320" idx="2"/>
          </p:cNvCxnSpPr>
          <p:nvPr/>
        </p:nvCxnSpPr>
        <p:spPr bwMode="auto">
          <a:xfrm flipV="1">
            <a:off x="990600" y="2411413"/>
            <a:ext cx="1447800" cy="1981200"/>
          </a:xfrm>
          <a:prstGeom prst="curvedConnector3">
            <a:avLst>
              <a:gd name="adj1" fmla="val 50000"/>
            </a:avLst>
          </a:prstGeom>
          <a:noFill/>
          <a:ln w="9525">
            <a:solidFill>
              <a:schemeClr val="tx1"/>
            </a:solidFill>
            <a:round/>
            <a:headEnd type="triangle" w="med" len="med"/>
            <a:tailEnd type="triangle" w="med" len="med"/>
          </a:ln>
        </p:spPr>
      </p:cxnSp>
      <p:cxnSp>
        <p:nvCxnSpPr>
          <p:cNvPr id="13344" name="AutoShape 32"/>
          <p:cNvCxnSpPr>
            <a:cxnSpLocks noChangeShapeType="1"/>
            <a:stCxn id="13318" idx="6"/>
            <a:endCxn id="13319" idx="2"/>
          </p:cNvCxnSpPr>
          <p:nvPr/>
        </p:nvCxnSpPr>
        <p:spPr bwMode="auto">
          <a:xfrm flipV="1">
            <a:off x="990600" y="1497013"/>
            <a:ext cx="1447800" cy="2895600"/>
          </a:xfrm>
          <a:prstGeom prst="curvedConnector3">
            <a:avLst>
              <a:gd name="adj1" fmla="val 50000"/>
            </a:avLst>
          </a:prstGeom>
          <a:noFill/>
          <a:ln w="9525">
            <a:solidFill>
              <a:schemeClr val="tx1"/>
            </a:solidFill>
            <a:round/>
            <a:headEnd type="triangle" w="med" len="med"/>
            <a:tailEnd type="triangle" w="med" len="med"/>
          </a:ln>
        </p:spPr>
      </p:cxnSp>
      <p:cxnSp>
        <p:nvCxnSpPr>
          <p:cNvPr id="13345" name="AutoShape 33"/>
          <p:cNvCxnSpPr>
            <a:cxnSpLocks noChangeShapeType="1"/>
            <a:stCxn id="13323" idx="6"/>
            <a:endCxn id="13319" idx="2"/>
          </p:cNvCxnSpPr>
          <p:nvPr/>
        </p:nvCxnSpPr>
        <p:spPr bwMode="auto">
          <a:xfrm flipV="1">
            <a:off x="990600" y="1497013"/>
            <a:ext cx="1447800" cy="3886200"/>
          </a:xfrm>
          <a:prstGeom prst="curvedConnector3">
            <a:avLst>
              <a:gd name="adj1" fmla="val 50000"/>
            </a:avLst>
          </a:prstGeom>
          <a:noFill/>
          <a:ln w="9525">
            <a:solidFill>
              <a:schemeClr val="tx1"/>
            </a:solidFill>
            <a:round/>
            <a:headEnd type="triangle" w="med" len="med"/>
            <a:tailEnd type="triangle" w="med" len="med"/>
          </a:ln>
        </p:spPr>
      </p:cxnSp>
      <p:cxnSp>
        <p:nvCxnSpPr>
          <p:cNvPr id="13346" name="AutoShape 34"/>
          <p:cNvCxnSpPr>
            <a:cxnSpLocks noChangeShapeType="1"/>
            <a:stCxn id="13323" idx="6"/>
            <a:endCxn id="13320" idx="2"/>
          </p:cNvCxnSpPr>
          <p:nvPr/>
        </p:nvCxnSpPr>
        <p:spPr bwMode="auto">
          <a:xfrm flipV="1">
            <a:off x="990600" y="2411413"/>
            <a:ext cx="1447800" cy="2971800"/>
          </a:xfrm>
          <a:prstGeom prst="curvedConnector3">
            <a:avLst>
              <a:gd name="adj1" fmla="val 50000"/>
            </a:avLst>
          </a:prstGeom>
          <a:noFill/>
          <a:ln w="9525">
            <a:solidFill>
              <a:schemeClr val="tx1"/>
            </a:solidFill>
            <a:round/>
            <a:headEnd type="triangle" w="med" len="med"/>
            <a:tailEnd type="triangle" w="med" len="med"/>
          </a:ln>
        </p:spPr>
      </p:cxnSp>
      <p:cxnSp>
        <p:nvCxnSpPr>
          <p:cNvPr id="13347" name="AutoShape 35"/>
          <p:cNvCxnSpPr>
            <a:cxnSpLocks noChangeShapeType="1"/>
            <a:stCxn id="13323" idx="6"/>
            <a:endCxn id="13321" idx="2"/>
          </p:cNvCxnSpPr>
          <p:nvPr/>
        </p:nvCxnSpPr>
        <p:spPr bwMode="auto">
          <a:xfrm flipV="1">
            <a:off x="990600" y="3402013"/>
            <a:ext cx="1447800" cy="1981200"/>
          </a:xfrm>
          <a:prstGeom prst="curvedConnector3">
            <a:avLst>
              <a:gd name="adj1" fmla="val 50000"/>
            </a:avLst>
          </a:prstGeom>
          <a:noFill/>
          <a:ln w="9525">
            <a:solidFill>
              <a:schemeClr val="tx1"/>
            </a:solidFill>
            <a:round/>
            <a:headEnd type="triangle" w="med" len="med"/>
            <a:tailEnd type="triangle" w="med" len="med"/>
          </a:ln>
        </p:spPr>
      </p:cxnSp>
      <p:cxnSp>
        <p:nvCxnSpPr>
          <p:cNvPr id="13348" name="AutoShape 36"/>
          <p:cNvCxnSpPr>
            <a:cxnSpLocks noChangeShapeType="1"/>
            <a:stCxn id="13323" idx="6"/>
            <a:endCxn id="13322" idx="2"/>
          </p:cNvCxnSpPr>
          <p:nvPr/>
        </p:nvCxnSpPr>
        <p:spPr bwMode="auto">
          <a:xfrm flipV="1">
            <a:off x="990600" y="4392613"/>
            <a:ext cx="1447800" cy="990600"/>
          </a:xfrm>
          <a:prstGeom prst="curvedConnector3">
            <a:avLst>
              <a:gd name="adj1" fmla="val 50000"/>
            </a:avLst>
          </a:prstGeom>
          <a:noFill/>
          <a:ln w="9525">
            <a:solidFill>
              <a:schemeClr val="tx1"/>
            </a:solidFill>
            <a:round/>
            <a:headEnd type="triangle" w="med" len="med"/>
            <a:tailEnd type="triangle" w="med" len="med"/>
          </a:ln>
        </p:spPr>
      </p:cxnSp>
      <p:cxnSp>
        <p:nvCxnSpPr>
          <p:cNvPr id="13349" name="AutoShape 37"/>
          <p:cNvCxnSpPr>
            <a:cxnSpLocks noChangeShapeType="1"/>
            <a:stCxn id="13323" idx="6"/>
            <a:endCxn id="13324" idx="2"/>
          </p:cNvCxnSpPr>
          <p:nvPr/>
        </p:nvCxnSpPr>
        <p:spPr bwMode="auto">
          <a:xfrm>
            <a:off x="990600" y="5383213"/>
            <a:ext cx="1447800" cy="0"/>
          </a:xfrm>
          <a:prstGeom prst="straightConnector1">
            <a:avLst/>
          </a:prstGeom>
          <a:noFill/>
          <a:ln w="9525">
            <a:solidFill>
              <a:schemeClr val="tx1"/>
            </a:solidFill>
            <a:round/>
            <a:headEnd type="triangle" w="med" len="med"/>
            <a:tailEnd type="triangle" w="med" len="med"/>
          </a:ln>
        </p:spPr>
      </p:cxnSp>
      <p:sp>
        <p:nvSpPr>
          <p:cNvPr id="13350" name="Oval 38"/>
          <p:cNvSpPr>
            <a:spLocks noChangeArrowheads="1"/>
          </p:cNvSpPr>
          <p:nvPr/>
        </p:nvSpPr>
        <p:spPr bwMode="auto">
          <a:xfrm>
            <a:off x="5376863" y="12763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A</a:t>
            </a:r>
          </a:p>
        </p:txBody>
      </p:sp>
      <p:sp>
        <p:nvSpPr>
          <p:cNvPr id="13351" name="Oval 39"/>
          <p:cNvSpPr>
            <a:spLocks noChangeArrowheads="1"/>
          </p:cNvSpPr>
          <p:nvPr/>
        </p:nvSpPr>
        <p:spPr bwMode="auto">
          <a:xfrm>
            <a:off x="5376863" y="21907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B</a:t>
            </a:r>
          </a:p>
        </p:txBody>
      </p:sp>
      <p:sp>
        <p:nvSpPr>
          <p:cNvPr id="13352" name="Oval 40"/>
          <p:cNvSpPr>
            <a:spLocks noChangeArrowheads="1"/>
          </p:cNvSpPr>
          <p:nvPr/>
        </p:nvSpPr>
        <p:spPr bwMode="auto">
          <a:xfrm>
            <a:off x="5376863" y="31813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C</a:t>
            </a:r>
          </a:p>
        </p:txBody>
      </p:sp>
      <p:sp>
        <p:nvSpPr>
          <p:cNvPr id="13353" name="Oval 41"/>
          <p:cNvSpPr>
            <a:spLocks noChangeArrowheads="1"/>
          </p:cNvSpPr>
          <p:nvPr/>
        </p:nvSpPr>
        <p:spPr bwMode="auto">
          <a:xfrm>
            <a:off x="5376863" y="42148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D</a:t>
            </a:r>
          </a:p>
        </p:txBody>
      </p:sp>
      <p:sp>
        <p:nvSpPr>
          <p:cNvPr id="13354" name="Oval 42"/>
          <p:cNvSpPr>
            <a:spLocks noChangeArrowheads="1"/>
          </p:cNvSpPr>
          <p:nvPr/>
        </p:nvSpPr>
        <p:spPr bwMode="auto">
          <a:xfrm>
            <a:off x="8153400" y="12763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G</a:t>
            </a:r>
          </a:p>
        </p:txBody>
      </p:sp>
      <p:sp>
        <p:nvSpPr>
          <p:cNvPr id="13355" name="Oval 43"/>
          <p:cNvSpPr>
            <a:spLocks noChangeArrowheads="1"/>
          </p:cNvSpPr>
          <p:nvPr/>
        </p:nvSpPr>
        <p:spPr bwMode="auto">
          <a:xfrm>
            <a:off x="8153400" y="21907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H</a:t>
            </a:r>
          </a:p>
        </p:txBody>
      </p:sp>
      <p:sp>
        <p:nvSpPr>
          <p:cNvPr id="13356" name="Oval 44"/>
          <p:cNvSpPr>
            <a:spLocks noChangeArrowheads="1"/>
          </p:cNvSpPr>
          <p:nvPr/>
        </p:nvSpPr>
        <p:spPr bwMode="auto">
          <a:xfrm>
            <a:off x="8153400" y="31813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I</a:t>
            </a:r>
          </a:p>
        </p:txBody>
      </p:sp>
      <p:sp>
        <p:nvSpPr>
          <p:cNvPr id="13357" name="Oval 45"/>
          <p:cNvSpPr>
            <a:spLocks noChangeArrowheads="1"/>
          </p:cNvSpPr>
          <p:nvPr/>
        </p:nvSpPr>
        <p:spPr bwMode="auto">
          <a:xfrm>
            <a:off x="8153400" y="4214813"/>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J</a:t>
            </a:r>
          </a:p>
        </p:txBody>
      </p:sp>
      <p:sp>
        <p:nvSpPr>
          <p:cNvPr id="13358" name="Oval 46"/>
          <p:cNvSpPr>
            <a:spLocks noChangeArrowheads="1"/>
          </p:cNvSpPr>
          <p:nvPr/>
        </p:nvSpPr>
        <p:spPr bwMode="auto">
          <a:xfrm>
            <a:off x="5376863" y="51625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E</a:t>
            </a:r>
          </a:p>
        </p:txBody>
      </p:sp>
      <p:sp>
        <p:nvSpPr>
          <p:cNvPr id="13359" name="Oval 47"/>
          <p:cNvSpPr>
            <a:spLocks noChangeArrowheads="1"/>
          </p:cNvSpPr>
          <p:nvPr/>
        </p:nvSpPr>
        <p:spPr bwMode="auto">
          <a:xfrm>
            <a:off x="8153400" y="5162550"/>
            <a:ext cx="838200" cy="457200"/>
          </a:xfrm>
          <a:prstGeom prst="ellipse">
            <a:avLst/>
          </a:prstGeom>
          <a:noFill/>
          <a:ln w="9525">
            <a:solidFill>
              <a:schemeClr val="tx1"/>
            </a:solidFill>
            <a:round/>
            <a:headEnd/>
            <a:tailEnd/>
          </a:ln>
        </p:spPr>
        <p:txBody>
          <a:bodyPr wrap="none" anchor="ctr"/>
          <a:lstStyle/>
          <a:p>
            <a:pPr algn="ctr"/>
            <a:r>
              <a:rPr lang="fr-FR" sz="1600">
                <a:cs typeface="Arial" charset="0"/>
              </a:rPr>
              <a:t>Appli K</a:t>
            </a:r>
          </a:p>
        </p:txBody>
      </p:sp>
      <p:sp>
        <p:nvSpPr>
          <p:cNvPr id="13360" name="AutoShape 48"/>
          <p:cNvSpPr>
            <a:spLocks noChangeArrowheads="1"/>
          </p:cNvSpPr>
          <p:nvPr/>
        </p:nvSpPr>
        <p:spPr bwMode="auto">
          <a:xfrm rot="-5400000">
            <a:off x="4695825" y="3106738"/>
            <a:ext cx="5000625" cy="828675"/>
          </a:xfrm>
          <a:prstGeom prst="leftRightArrow">
            <a:avLst>
              <a:gd name="adj1" fmla="val 52769"/>
              <a:gd name="adj2" fmla="val 24110"/>
            </a:avLst>
          </a:prstGeom>
          <a:noFill/>
          <a:ln w="9525">
            <a:solidFill>
              <a:schemeClr val="tx1"/>
            </a:solidFill>
            <a:miter lim="800000"/>
            <a:headEnd/>
            <a:tailEnd/>
          </a:ln>
        </p:spPr>
        <p:txBody>
          <a:bodyPr wrap="none" anchor="ctr"/>
          <a:lstStyle/>
          <a:p>
            <a:pPr algn="ctr"/>
            <a:r>
              <a:rPr lang="fr-FR" sz="1600">
                <a:cs typeface="Arial" charset="0"/>
              </a:rPr>
              <a:t>MES / B2M standardized messages</a:t>
            </a:r>
          </a:p>
        </p:txBody>
      </p:sp>
      <p:sp>
        <p:nvSpPr>
          <p:cNvPr id="13361" name="Rectangle 49"/>
          <p:cNvSpPr>
            <a:spLocks noChangeArrowheads="1"/>
          </p:cNvSpPr>
          <p:nvPr/>
        </p:nvSpPr>
        <p:spPr bwMode="auto">
          <a:xfrm rot="-5400000">
            <a:off x="6041231" y="13311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2" name="Rectangle 50"/>
          <p:cNvSpPr>
            <a:spLocks noChangeArrowheads="1"/>
          </p:cNvSpPr>
          <p:nvPr/>
        </p:nvSpPr>
        <p:spPr bwMode="auto">
          <a:xfrm rot="-5400000">
            <a:off x="6041231" y="23217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3" name="Rectangle 51"/>
          <p:cNvSpPr>
            <a:spLocks noChangeArrowheads="1"/>
          </p:cNvSpPr>
          <p:nvPr/>
        </p:nvSpPr>
        <p:spPr bwMode="auto">
          <a:xfrm rot="-5400000">
            <a:off x="6041231" y="33123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4" name="Rectangle 52"/>
          <p:cNvSpPr>
            <a:spLocks noChangeArrowheads="1"/>
          </p:cNvSpPr>
          <p:nvPr/>
        </p:nvSpPr>
        <p:spPr bwMode="auto">
          <a:xfrm rot="-5400000">
            <a:off x="6041231" y="4345782"/>
            <a:ext cx="719137"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5" name="Rectangle 53"/>
          <p:cNvSpPr>
            <a:spLocks noChangeArrowheads="1"/>
          </p:cNvSpPr>
          <p:nvPr/>
        </p:nvSpPr>
        <p:spPr bwMode="auto">
          <a:xfrm rot="-5400000">
            <a:off x="6041231" y="52935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6" name="Rectangle 54"/>
          <p:cNvSpPr>
            <a:spLocks noChangeArrowheads="1"/>
          </p:cNvSpPr>
          <p:nvPr/>
        </p:nvSpPr>
        <p:spPr bwMode="auto">
          <a:xfrm rot="-5400000">
            <a:off x="7641431" y="13311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7" name="Rectangle 55"/>
          <p:cNvSpPr>
            <a:spLocks noChangeArrowheads="1"/>
          </p:cNvSpPr>
          <p:nvPr/>
        </p:nvSpPr>
        <p:spPr bwMode="auto">
          <a:xfrm rot="-5400000">
            <a:off x="7641431" y="23217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8" name="Rectangle 56"/>
          <p:cNvSpPr>
            <a:spLocks noChangeArrowheads="1"/>
          </p:cNvSpPr>
          <p:nvPr/>
        </p:nvSpPr>
        <p:spPr bwMode="auto">
          <a:xfrm rot="-5400000">
            <a:off x="7641431" y="33123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69" name="Rectangle 57"/>
          <p:cNvSpPr>
            <a:spLocks noChangeArrowheads="1"/>
          </p:cNvSpPr>
          <p:nvPr/>
        </p:nvSpPr>
        <p:spPr bwMode="auto">
          <a:xfrm rot="-5400000">
            <a:off x="7641431" y="4345782"/>
            <a:ext cx="719137"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70" name="Rectangle 58"/>
          <p:cNvSpPr>
            <a:spLocks noChangeArrowheads="1"/>
          </p:cNvSpPr>
          <p:nvPr/>
        </p:nvSpPr>
        <p:spPr bwMode="auto">
          <a:xfrm rot="-5400000">
            <a:off x="7641431" y="5293519"/>
            <a:ext cx="719138" cy="304800"/>
          </a:xfrm>
          <a:prstGeom prst="rect">
            <a:avLst/>
          </a:prstGeom>
          <a:noFill/>
          <a:ln w="9525">
            <a:solidFill>
              <a:schemeClr val="tx1"/>
            </a:solidFill>
            <a:miter lim="800000"/>
            <a:headEnd/>
            <a:tailEnd/>
          </a:ln>
        </p:spPr>
        <p:txBody>
          <a:bodyPr wrap="none" anchor="ctr"/>
          <a:lstStyle/>
          <a:p>
            <a:pPr algn="ctr"/>
            <a:r>
              <a:rPr lang="fr-FR" sz="1600">
                <a:cs typeface="Arial" charset="0"/>
              </a:rPr>
              <a:t>Connect</a:t>
            </a:r>
          </a:p>
        </p:txBody>
      </p:sp>
      <p:sp>
        <p:nvSpPr>
          <p:cNvPr id="13371" name="Rectangle 59"/>
          <p:cNvSpPr>
            <a:spLocks noChangeArrowheads="1"/>
          </p:cNvSpPr>
          <p:nvPr/>
        </p:nvSpPr>
        <p:spPr bwMode="auto">
          <a:xfrm rot="-5400000">
            <a:off x="6821488" y="1312862"/>
            <a:ext cx="719138" cy="341313"/>
          </a:xfrm>
          <a:prstGeom prst="rect">
            <a:avLst/>
          </a:prstGeom>
          <a:noFill/>
          <a:ln w="9525">
            <a:noFill/>
            <a:miter lim="800000"/>
            <a:headEnd/>
            <a:tailEnd/>
          </a:ln>
        </p:spPr>
        <p:txBody>
          <a:bodyPr wrap="none" anchor="ctr"/>
          <a:lstStyle/>
          <a:p>
            <a:pPr algn="ctr"/>
            <a:r>
              <a:rPr lang="fr-FR" sz="1600">
                <a:cs typeface="Arial" charset="0"/>
              </a:rPr>
              <a:t>.</a:t>
            </a:r>
          </a:p>
        </p:txBody>
      </p:sp>
      <p:sp>
        <p:nvSpPr>
          <p:cNvPr id="13372" name="Rectangle 60"/>
          <p:cNvSpPr>
            <a:spLocks noChangeArrowheads="1"/>
          </p:cNvSpPr>
          <p:nvPr/>
        </p:nvSpPr>
        <p:spPr bwMode="auto">
          <a:xfrm rot="-5400000">
            <a:off x="6821488" y="2303462"/>
            <a:ext cx="719138" cy="341313"/>
          </a:xfrm>
          <a:prstGeom prst="rect">
            <a:avLst/>
          </a:prstGeom>
          <a:noFill/>
          <a:ln w="9525">
            <a:noFill/>
            <a:miter lim="800000"/>
            <a:headEnd/>
            <a:tailEnd/>
          </a:ln>
        </p:spPr>
        <p:txBody>
          <a:bodyPr wrap="none" anchor="ctr"/>
          <a:lstStyle/>
          <a:p>
            <a:pPr algn="ctr"/>
            <a:r>
              <a:rPr lang="fr-FR" sz="1600">
                <a:cs typeface="Arial" charset="0"/>
              </a:rPr>
              <a:t>.</a:t>
            </a:r>
          </a:p>
        </p:txBody>
      </p:sp>
      <p:sp>
        <p:nvSpPr>
          <p:cNvPr id="13373" name="Rectangle 61"/>
          <p:cNvSpPr>
            <a:spLocks noChangeArrowheads="1"/>
          </p:cNvSpPr>
          <p:nvPr/>
        </p:nvSpPr>
        <p:spPr bwMode="auto">
          <a:xfrm rot="-5400000">
            <a:off x="6821488" y="3294062"/>
            <a:ext cx="719138" cy="341313"/>
          </a:xfrm>
          <a:prstGeom prst="rect">
            <a:avLst/>
          </a:prstGeom>
          <a:noFill/>
          <a:ln w="9525">
            <a:noFill/>
            <a:miter lim="800000"/>
            <a:headEnd/>
            <a:tailEnd/>
          </a:ln>
        </p:spPr>
        <p:txBody>
          <a:bodyPr wrap="none" anchor="ctr"/>
          <a:lstStyle/>
          <a:p>
            <a:pPr algn="ctr"/>
            <a:r>
              <a:rPr lang="fr-FR" sz="1600">
                <a:cs typeface="Arial" charset="0"/>
              </a:rPr>
              <a:t>.</a:t>
            </a:r>
          </a:p>
        </p:txBody>
      </p:sp>
      <p:sp>
        <p:nvSpPr>
          <p:cNvPr id="13374" name="Rectangle 62"/>
          <p:cNvSpPr>
            <a:spLocks noChangeArrowheads="1"/>
          </p:cNvSpPr>
          <p:nvPr/>
        </p:nvSpPr>
        <p:spPr bwMode="auto">
          <a:xfrm rot="-5400000">
            <a:off x="6821488" y="4327525"/>
            <a:ext cx="719137" cy="341313"/>
          </a:xfrm>
          <a:prstGeom prst="rect">
            <a:avLst/>
          </a:prstGeom>
          <a:noFill/>
          <a:ln w="9525">
            <a:noFill/>
            <a:miter lim="800000"/>
            <a:headEnd/>
            <a:tailEnd/>
          </a:ln>
        </p:spPr>
        <p:txBody>
          <a:bodyPr wrap="none" anchor="ctr"/>
          <a:lstStyle/>
          <a:p>
            <a:pPr algn="ctr"/>
            <a:r>
              <a:rPr lang="fr-FR" sz="1600">
                <a:cs typeface="Arial" charset="0"/>
              </a:rPr>
              <a:t>.</a:t>
            </a:r>
          </a:p>
        </p:txBody>
      </p:sp>
      <p:sp>
        <p:nvSpPr>
          <p:cNvPr id="13375" name="Rectangle 63"/>
          <p:cNvSpPr>
            <a:spLocks noChangeArrowheads="1"/>
          </p:cNvSpPr>
          <p:nvPr/>
        </p:nvSpPr>
        <p:spPr bwMode="auto">
          <a:xfrm rot="-5400000">
            <a:off x="6821488" y="5275262"/>
            <a:ext cx="719138" cy="341313"/>
          </a:xfrm>
          <a:prstGeom prst="rect">
            <a:avLst/>
          </a:prstGeom>
          <a:noFill/>
          <a:ln w="9525">
            <a:noFill/>
            <a:miter lim="800000"/>
            <a:headEnd/>
            <a:tailEnd/>
          </a:ln>
        </p:spPr>
        <p:txBody>
          <a:bodyPr wrap="none" anchor="ctr"/>
          <a:lstStyle/>
          <a:p>
            <a:pPr algn="ctr"/>
            <a:r>
              <a:rPr lang="fr-FR" sz="1600">
                <a:cs typeface="Arial" charset="0"/>
              </a:rPr>
              <a:t>.</a:t>
            </a:r>
          </a:p>
        </p:txBody>
      </p:sp>
      <p:cxnSp>
        <p:nvCxnSpPr>
          <p:cNvPr id="13376" name="AutoShape 64"/>
          <p:cNvCxnSpPr>
            <a:cxnSpLocks noChangeShapeType="1"/>
            <a:stCxn id="13361" idx="2"/>
            <a:endCxn id="13371" idx="0"/>
          </p:cNvCxnSpPr>
          <p:nvPr/>
        </p:nvCxnSpPr>
        <p:spPr bwMode="auto">
          <a:xfrm>
            <a:off x="6553200" y="1484313"/>
            <a:ext cx="457200" cy="1587"/>
          </a:xfrm>
          <a:prstGeom prst="bentConnector3">
            <a:avLst>
              <a:gd name="adj1" fmla="val 50000"/>
            </a:avLst>
          </a:prstGeom>
          <a:noFill/>
          <a:ln w="9525">
            <a:solidFill>
              <a:schemeClr val="tx1"/>
            </a:solidFill>
            <a:miter lim="800000"/>
            <a:headEnd type="triangle" w="med" len="med"/>
            <a:tailEnd type="triangle" w="med" len="med"/>
          </a:ln>
        </p:spPr>
      </p:cxnSp>
      <p:cxnSp>
        <p:nvCxnSpPr>
          <p:cNvPr id="13377" name="AutoShape 65"/>
          <p:cNvCxnSpPr>
            <a:cxnSpLocks noChangeShapeType="1"/>
            <a:stCxn id="13362" idx="2"/>
            <a:endCxn id="13372" idx="0"/>
          </p:cNvCxnSpPr>
          <p:nvPr/>
        </p:nvCxnSpPr>
        <p:spPr bwMode="auto">
          <a:xfrm>
            <a:off x="6553200" y="2474913"/>
            <a:ext cx="457200" cy="1587"/>
          </a:xfrm>
          <a:prstGeom prst="bentConnector3">
            <a:avLst>
              <a:gd name="adj1" fmla="val 50000"/>
            </a:avLst>
          </a:prstGeom>
          <a:noFill/>
          <a:ln w="9525">
            <a:solidFill>
              <a:schemeClr val="tx1"/>
            </a:solidFill>
            <a:miter lim="800000"/>
            <a:headEnd type="triangle" w="med" len="med"/>
            <a:tailEnd type="triangle" w="med" len="med"/>
          </a:ln>
        </p:spPr>
      </p:cxnSp>
      <p:cxnSp>
        <p:nvCxnSpPr>
          <p:cNvPr id="13378" name="AutoShape 66"/>
          <p:cNvCxnSpPr>
            <a:cxnSpLocks noChangeShapeType="1"/>
            <a:stCxn id="13363" idx="2"/>
            <a:endCxn id="13373" idx="0"/>
          </p:cNvCxnSpPr>
          <p:nvPr/>
        </p:nvCxnSpPr>
        <p:spPr bwMode="auto">
          <a:xfrm>
            <a:off x="6553200" y="3465513"/>
            <a:ext cx="457200" cy="1587"/>
          </a:xfrm>
          <a:prstGeom prst="bentConnector3">
            <a:avLst>
              <a:gd name="adj1" fmla="val 50000"/>
            </a:avLst>
          </a:prstGeom>
          <a:noFill/>
          <a:ln w="9525">
            <a:solidFill>
              <a:schemeClr val="tx1"/>
            </a:solidFill>
            <a:miter lim="800000"/>
            <a:headEnd type="triangle" w="med" len="med"/>
            <a:tailEnd type="triangle" w="med" len="med"/>
          </a:ln>
        </p:spPr>
      </p:cxnSp>
      <p:cxnSp>
        <p:nvCxnSpPr>
          <p:cNvPr id="13379" name="AutoShape 67"/>
          <p:cNvCxnSpPr>
            <a:cxnSpLocks noChangeShapeType="1"/>
            <a:stCxn id="13364" idx="2"/>
            <a:endCxn id="13374" idx="0"/>
          </p:cNvCxnSpPr>
          <p:nvPr/>
        </p:nvCxnSpPr>
        <p:spPr bwMode="auto">
          <a:xfrm>
            <a:off x="6553200" y="4498975"/>
            <a:ext cx="457200" cy="1588"/>
          </a:xfrm>
          <a:prstGeom prst="bentConnector3">
            <a:avLst>
              <a:gd name="adj1" fmla="val 50000"/>
            </a:avLst>
          </a:prstGeom>
          <a:noFill/>
          <a:ln w="9525">
            <a:solidFill>
              <a:schemeClr val="tx1"/>
            </a:solidFill>
            <a:miter lim="800000"/>
            <a:headEnd type="triangle" w="med" len="med"/>
            <a:tailEnd type="triangle" w="med" len="med"/>
          </a:ln>
        </p:spPr>
      </p:cxnSp>
      <p:cxnSp>
        <p:nvCxnSpPr>
          <p:cNvPr id="13380" name="AutoShape 68"/>
          <p:cNvCxnSpPr>
            <a:cxnSpLocks noChangeShapeType="1"/>
            <a:stCxn id="13365" idx="2"/>
            <a:endCxn id="13375" idx="0"/>
          </p:cNvCxnSpPr>
          <p:nvPr/>
        </p:nvCxnSpPr>
        <p:spPr bwMode="auto">
          <a:xfrm>
            <a:off x="6553200" y="5446713"/>
            <a:ext cx="457200" cy="1587"/>
          </a:xfrm>
          <a:prstGeom prst="bentConnector3">
            <a:avLst>
              <a:gd name="adj1" fmla="val 50000"/>
            </a:avLst>
          </a:prstGeom>
          <a:noFill/>
          <a:ln w="9525">
            <a:solidFill>
              <a:schemeClr val="tx1"/>
            </a:solidFill>
            <a:miter lim="800000"/>
            <a:headEnd type="triangle" w="med" len="med"/>
            <a:tailEnd type="triangle" w="med" len="med"/>
          </a:ln>
        </p:spPr>
      </p:cxnSp>
      <p:cxnSp>
        <p:nvCxnSpPr>
          <p:cNvPr id="13381" name="AutoShape 69"/>
          <p:cNvCxnSpPr>
            <a:cxnSpLocks noChangeShapeType="1"/>
            <a:stCxn id="13371" idx="2"/>
            <a:endCxn id="13366" idx="0"/>
          </p:cNvCxnSpPr>
          <p:nvPr/>
        </p:nvCxnSpPr>
        <p:spPr bwMode="auto">
          <a:xfrm flipV="1">
            <a:off x="7351713" y="1484313"/>
            <a:ext cx="496887" cy="1587"/>
          </a:xfrm>
          <a:prstGeom prst="bentConnector3">
            <a:avLst>
              <a:gd name="adj1" fmla="val 49838"/>
            </a:avLst>
          </a:prstGeom>
          <a:noFill/>
          <a:ln w="9525">
            <a:solidFill>
              <a:schemeClr val="tx1"/>
            </a:solidFill>
            <a:miter lim="800000"/>
            <a:headEnd type="triangle" w="med" len="med"/>
            <a:tailEnd type="triangle" w="med" len="med"/>
          </a:ln>
        </p:spPr>
      </p:cxnSp>
      <p:cxnSp>
        <p:nvCxnSpPr>
          <p:cNvPr id="13382" name="AutoShape 70"/>
          <p:cNvCxnSpPr>
            <a:cxnSpLocks noChangeShapeType="1"/>
            <a:stCxn id="13372" idx="2"/>
            <a:endCxn id="13367" idx="0"/>
          </p:cNvCxnSpPr>
          <p:nvPr/>
        </p:nvCxnSpPr>
        <p:spPr bwMode="auto">
          <a:xfrm flipV="1">
            <a:off x="7351713" y="2474913"/>
            <a:ext cx="496887" cy="1587"/>
          </a:xfrm>
          <a:prstGeom prst="bentConnector3">
            <a:avLst>
              <a:gd name="adj1" fmla="val 49838"/>
            </a:avLst>
          </a:prstGeom>
          <a:noFill/>
          <a:ln w="9525">
            <a:solidFill>
              <a:schemeClr val="tx1"/>
            </a:solidFill>
            <a:miter lim="800000"/>
            <a:headEnd type="triangle" w="med" len="med"/>
            <a:tailEnd type="triangle" w="med" len="med"/>
          </a:ln>
        </p:spPr>
      </p:cxnSp>
      <p:cxnSp>
        <p:nvCxnSpPr>
          <p:cNvPr id="13383" name="AutoShape 71"/>
          <p:cNvCxnSpPr>
            <a:cxnSpLocks noChangeShapeType="1"/>
            <a:stCxn id="13373" idx="2"/>
            <a:endCxn id="13368" idx="0"/>
          </p:cNvCxnSpPr>
          <p:nvPr/>
        </p:nvCxnSpPr>
        <p:spPr bwMode="auto">
          <a:xfrm flipV="1">
            <a:off x="7351713" y="3465513"/>
            <a:ext cx="496887" cy="1587"/>
          </a:xfrm>
          <a:prstGeom prst="bentConnector3">
            <a:avLst>
              <a:gd name="adj1" fmla="val 49838"/>
            </a:avLst>
          </a:prstGeom>
          <a:noFill/>
          <a:ln w="9525">
            <a:solidFill>
              <a:schemeClr val="tx1"/>
            </a:solidFill>
            <a:miter lim="800000"/>
            <a:headEnd type="triangle" w="med" len="med"/>
            <a:tailEnd type="triangle" w="med" len="med"/>
          </a:ln>
        </p:spPr>
      </p:cxnSp>
      <p:cxnSp>
        <p:nvCxnSpPr>
          <p:cNvPr id="13384" name="AutoShape 72"/>
          <p:cNvCxnSpPr>
            <a:cxnSpLocks noChangeShapeType="1"/>
            <a:stCxn id="13374" idx="2"/>
            <a:endCxn id="13369" idx="0"/>
          </p:cNvCxnSpPr>
          <p:nvPr/>
        </p:nvCxnSpPr>
        <p:spPr bwMode="auto">
          <a:xfrm flipV="1">
            <a:off x="7351713" y="4498975"/>
            <a:ext cx="496887" cy="1588"/>
          </a:xfrm>
          <a:prstGeom prst="bentConnector3">
            <a:avLst>
              <a:gd name="adj1" fmla="val 49838"/>
            </a:avLst>
          </a:prstGeom>
          <a:noFill/>
          <a:ln w="9525">
            <a:solidFill>
              <a:schemeClr val="tx1"/>
            </a:solidFill>
            <a:miter lim="800000"/>
            <a:headEnd type="triangle" w="med" len="med"/>
            <a:tailEnd type="triangle" w="med" len="med"/>
          </a:ln>
        </p:spPr>
      </p:cxnSp>
      <p:cxnSp>
        <p:nvCxnSpPr>
          <p:cNvPr id="13385" name="AutoShape 73"/>
          <p:cNvCxnSpPr>
            <a:cxnSpLocks noChangeShapeType="1"/>
            <a:stCxn id="13375" idx="2"/>
            <a:endCxn id="13370" idx="0"/>
          </p:cNvCxnSpPr>
          <p:nvPr/>
        </p:nvCxnSpPr>
        <p:spPr bwMode="auto">
          <a:xfrm flipV="1">
            <a:off x="7351713" y="5446713"/>
            <a:ext cx="496887" cy="1587"/>
          </a:xfrm>
          <a:prstGeom prst="bentConnector3">
            <a:avLst>
              <a:gd name="adj1" fmla="val 49838"/>
            </a:avLst>
          </a:prstGeom>
          <a:noFill/>
          <a:ln w="9525">
            <a:solidFill>
              <a:schemeClr val="tx1"/>
            </a:solidFill>
            <a:miter lim="800000"/>
            <a:headEnd type="triangle" w="med" len="med"/>
            <a:tailEnd type="triangle" w="med" len="med"/>
          </a:ln>
        </p:spPr>
      </p:cxnSp>
      <p:sp>
        <p:nvSpPr>
          <p:cNvPr id="13386" name="AutoShape 74"/>
          <p:cNvSpPr>
            <a:spLocks noChangeArrowheads="1"/>
          </p:cNvSpPr>
          <p:nvPr/>
        </p:nvSpPr>
        <p:spPr bwMode="auto">
          <a:xfrm>
            <a:off x="3657600" y="1676400"/>
            <a:ext cx="1524000" cy="3124200"/>
          </a:xfrm>
          <a:custGeom>
            <a:avLst/>
            <a:gdLst>
              <a:gd name="T0" fmla="*/ 1143000 w 21600"/>
              <a:gd name="T1" fmla="*/ 0 h 21600"/>
              <a:gd name="T2" fmla="*/ 0 w 21600"/>
              <a:gd name="T3" fmla="*/ 1562100 h 21600"/>
              <a:gd name="T4" fmla="*/ 1143000 w 21600"/>
              <a:gd name="T5" fmla="*/ 3124200 h 21600"/>
              <a:gd name="T6" fmla="*/ 1524000 w 21600"/>
              <a:gd name="T7" fmla="*/ 15621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00FF00"/>
              </a:gs>
            </a:gsLst>
            <a:lin ang="0" scaled="1"/>
          </a:gradFill>
          <a:ln w="9525">
            <a:solidFill>
              <a:schemeClr val="tx1"/>
            </a:solidFill>
            <a:miter lim="800000"/>
            <a:headEnd/>
            <a:tailEnd/>
          </a:ln>
        </p:spPr>
        <p:txBody>
          <a:bodyPr wrap="none" anchor="ctr"/>
          <a:lstStyle/>
          <a:p>
            <a:pPr eaLnBrk="0" hangingPunct="0"/>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dirty="0" smtClean="0"/>
              <a:t>Qu’apportent ISA-95 et B2MML?</a:t>
            </a:r>
          </a:p>
        </p:txBody>
      </p:sp>
      <p:sp>
        <p:nvSpPr>
          <p:cNvPr id="12291" name="Rectangle 3"/>
          <p:cNvSpPr>
            <a:spLocks noGrp="1" noChangeArrowheads="1"/>
          </p:cNvSpPr>
          <p:nvPr>
            <p:ph idx="1"/>
          </p:nvPr>
        </p:nvSpPr>
        <p:spPr/>
        <p:txBody>
          <a:bodyPr/>
          <a:lstStyle/>
          <a:p>
            <a:pPr eaLnBrk="1" hangingPunct="1"/>
            <a:r>
              <a:rPr lang="fr-FR" dirty="0" smtClean="0"/>
              <a:t>ISA-95</a:t>
            </a:r>
          </a:p>
          <a:p>
            <a:pPr lvl="1"/>
            <a:r>
              <a:rPr lang="fr-FR" dirty="0" smtClean="0"/>
              <a:t>Partie 3 : Cartographie fonctionnelle</a:t>
            </a:r>
          </a:p>
          <a:p>
            <a:pPr lvl="1"/>
            <a:r>
              <a:rPr lang="fr-FR" dirty="0" smtClean="0"/>
              <a:t>Parties 1 et 2 : Définition des structures de données échangées</a:t>
            </a:r>
          </a:p>
          <a:p>
            <a:pPr lvl="1"/>
            <a:r>
              <a:rPr lang="fr-FR" dirty="0" smtClean="0"/>
              <a:t>Partie 5 : Définition de services standardisés</a:t>
            </a:r>
          </a:p>
          <a:p>
            <a:r>
              <a:rPr lang="fr-FR" dirty="0" smtClean="0"/>
              <a:t>B2MML</a:t>
            </a:r>
          </a:p>
          <a:p>
            <a:pPr lvl="1"/>
            <a:r>
              <a:rPr lang="fr-FR" dirty="0" smtClean="0"/>
              <a:t>Traduit en XML les modèles/attributs ISA-95 partie 2</a:t>
            </a:r>
          </a:p>
          <a:p>
            <a:pPr lvl="1"/>
            <a:r>
              <a:rPr lang="fr-FR" dirty="0" smtClean="0"/>
              <a:t>Met en œuvre les transactions partie 3 sur le modèle OAGIS</a:t>
            </a:r>
          </a:p>
          <a:p>
            <a:pPr lvl="2"/>
            <a:r>
              <a:rPr lang="fr-FR" dirty="0" smtClean="0"/>
              <a:t>WSDL non disponible – jamais demandé à ce jour</a:t>
            </a:r>
          </a:p>
        </p:txBody>
      </p:sp>
      <p:sp>
        <p:nvSpPr>
          <p:cNvPr id="5" name="Espace réservé du pied de page 4"/>
          <p:cNvSpPr>
            <a:spLocks noGrp="1"/>
          </p:cNvSpPr>
          <p:nvPr>
            <p:ph type="ftr" sz="quarter" idx="10"/>
          </p:nvPr>
        </p:nvSpPr>
        <p:spPr/>
        <p:txBody>
          <a:bodyPr/>
          <a:lstStyle/>
          <a:p>
            <a:pPr>
              <a:defRPr/>
            </a:pPr>
            <a:r>
              <a:rPr lang="en-GB" smtClean="0"/>
              <a:t>5_14_ISA8895_Interoperability_B2O_Methodology</a:t>
            </a:r>
            <a:endParaRPr lang="en-GB"/>
          </a:p>
        </p:txBody>
      </p:sp>
      <p:sp>
        <p:nvSpPr>
          <p:cNvPr id="4" name="Espace réservé du numéro de diapositive 3"/>
          <p:cNvSpPr>
            <a:spLocks noGrp="1"/>
          </p:cNvSpPr>
          <p:nvPr>
            <p:ph type="sldNum" sz="quarter" idx="11"/>
          </p:nvPr>
        </p:nvSpPr>
        <p:spPr/>
        <p:txBody>
          <a:bodyPr/>
          <a:lstStyle/>
          <a:p>
            <a:pPr>
              <a:defRPr/>
            </a:pPr>
            <a:fld id="{C4A6E59B-67A9-4E67-8142-42F0BABE5B78}"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1_ppt_model">
  <a:themeElements>
    <a:clrScheme name="CCM_Conception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009999"/>
      </a:folHlink>
    </a:clrScheme>
    <a:fontScheme name="CCM_Concep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CCM_Conceptio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CCM_Conceptio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CCM_Conception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CCM_Conception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CCM_Conception</Template>
  <TotalTime>18964</TotalTime>
  <Words>1606</Words>
  <Application>Microsoft Office PowerPoint</Application>
  <PresentationFormat>Affichage à l'écran (4:3)</PresentationFormat>
  <Paragraphs>695</Paragraphs>
  <Slides>37</Slides>
  <Notes>37</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37</vt:i4>
      </vt:variant>
    </vt:vector>
  </HeadingPairs>
  <TitlesOfParts>
    <vt:vector size="38" baseType="lpstr">
      <vt:lpstr>1_ppt_model</vt:lpstr>
      <vt:lpstr>Diapositive 1</vt:lpstr>
      <vt:lpstr>Agenda</vt:lpstr>
      <vt:lpstr>Pourquoi des interfaces?</vt:lpstr>
      <vt:lpstr>Interfaces manuelles ou automatisées?</vt:lpstr>
      <vt:lpstr>Quel problème?</vt:lpstr>
      <vt:lpstr>Quel problème?</vt:lpstr>
      <vt:lpstr>Evolution des interfaces</vt:lpstr>
      <vt:lpstr>Approche classique -&gt; EAI / Services </vt:lpstr>
      <vt:lpstr>Qu’apportent ISA-95 et B2MML?</vt:lpstr>
      <vt:lpstr>Découplage processus de gestion / processus d’exécution </vt:lpstr>
      <vt:lpstr>Exemple</vt:lpstr>
      <vt:lpstr>Echange B2MML / systèmes non compatibles</vt:lpstr>
      <vt:lpstr>Echange B2MML / ERP compatible</vt:lpstr>
      <vt:lpstr>Echange B2MML / MES compatibles</vt:lpstr>
      <vt:lpstr>Echange B2MML / systèmes compatibles Option1</vt:lpstr>
      <vt:lpstr>Echange B2MML / systèmes compatibles Option2</vt:lpstr>
      <vt:lpstr>Exemple</vt:lpstr>
      <vt:lpstr>Agenda</vt:lpstr>
      <vt:lpstr>Overview</vt:lpstr>
      <vt:lpstr>Functional Design</vt:lpstr>
      <vt:lpstr>Agenda</vt:lpstr>
      <vt:lpstr>Business Processes</vt:lpstr>
      <vt:lpstr>B1: Process Order Optimization</vt:lpstr>
      <vt:lpstr>Agenda</vt:lpstr>
      <vt:lpstr>B1: Process Order Optimization</vt:lpstr>
      <vt:lpstr>T1: Planned Production Requests ERP-&gt; MES</vt:lpstr>
      <vt:lpstr>T2: Executed Production Requests MES -&gt; ERP</vt:lpstr>
      <vt:lpstr>T3: Material properties ERP to MES</vt:lpstr>
      <vt:lpstr>T4: Material properties MES -&gt; Optimizer</vt:lpstr>
      <vt:lpstr>T5: Optimized Production Requests MES &lt;-&gt; Optimizer </vt:lpstr>
      <vt:lpstr>T6: Optimized Production Requests MES -&gt; ERP</vt:lpstr>
      <vt:lpstr>Agenda</vt:lpstr>
      <vt:lpstr>ISA95 messages Summary</vt:lpstr>
      <vt:lpstr>Glossary: problem </vt:lpstr>
      <vt:lpstr>Glossary: an opprotunity</vt:lpstr>
      <vt:lpstr>Agenda</vt:lpstr>
      <vt:lpstr>Message Mapping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CCM5-2 Interoperability – Methodology</dc:title>
  <dc:creator>Jean</dc:creator>
  <cp:lastModifiedBy>Jean Vieille</cp:lastModifiedBy>
  <cp:revision>198</cp:revision>
  <dcterms:created xsi:type="dcterms:W3CDTF">2004-03-19T09:52:33Z</dcterms:created>
  <dcterms:modified xsi:type="dcterms:W3CDTF">2011-05-23T15:41:32Z</dcterms:modified>
</cp:coreProperties>
</file>